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  <p:sldMasterId id="2147483674" r:id="rId14"/>
  </p:sldMasterIdLst>
  <p:notesMasterIdLst>
    <p:notesMasterId r:id="rId38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presProps" Target="presProps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ko-KR" sz="1800" b="0" strike="noStrike" spc="-1">
                <a:solidFill>
                  <a:schemeClr val="dk1"/>
                </a:solidFill>
                <a:latin typeface="Arial"/>
              </a:rPr>
              <a:t>슬라이드를 이동하려면 클릭하십시오</a:t>
            </a: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.</a:t>
            </a: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ko-KR" sz="2000" b="0" strike="noStrike" spc="-1">
                <a:solidFill>
                  <a:srgbClr val="000000"/>
                </a:solidFill>
                <a:latin typeface="Noto Sans CJK KR"/>
              </a:rPr>
              <a:t>메모 서식을 편집하려면 클릭하십시오</a:t>
            </a:r>
            <a:r>
              <a:rPr lang="en-US" sz="2000" b="0" strike="noStrike" spc="-1">
                <a:solidFill>
                  <a:srgbClr val="000000"/>
                </a:solidFill>
                <a:latin typeface="Noto Sans CJK KR"/>
              </a:rPr>
              <a:t>.</a:t>
            </a:r>
          </a:p>
        </p:txBody>
      </p:sp>
      <p:sp>
        <p:nvSpPr>
          <p:cNvPr id="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&lt;머리글&gt;</a:t>
            </a:r>
          </a:p>
        </p:txBody>
      </p:sp>
      <p:sp>
        <p:nvSpPr>
          <p:cNvPr id="99" name="PlaceHolder 4"/>
          <p:cNvSpPr>
            <a:spLocks noGrp="1"/>
          </p:cNvSpPr>
          <p:nvPr>
            <p:ph type="dt" idx="2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  <p:sp>
        <p:nvSpPr>
          <p:cNvPr id="100" name="PlaceHolder 5"/>
          <p:cNvSpPr>
            <a:spLocks noGrp="1"/>
          </p:cNvSpPr>
          <p:nvPr>
            <p:ph type="ftr" idx="2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&lt;바닥글&gt;</a:t>
            </a:r>
          </a:p>
        </p:txBody>
      </p:sp>
      <p:sp>
        <p:nvSpPr>
          <p:cNvPr id="101" name="PlaceHolder 6"/>
          <p:cNvSpPr>
            <a:spLocks noGrp="1"/>
          </p:cNvSpPr>
          <p:nvPr>
            <p:ph type="sldNum" idx="3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r">
              <a:buNone/>
            </a:pPr>
            <a:fld id="{EA2AE8DE-113A-428C-9C36-EBDCEE8AD039}" type="slidenum"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Num" idx="31"/>
          </p:nvPr>
        </p:nvSpPr>
        <p:spPr>
          <a:xfrm>
            <a:off x="3883680" y="8686080"/>
            <a:ext cx="2971440" cy="455040"/>
          </a:xfrm>
          <a:prstGeom prst="rect">
            <a:avLst/>
          </a:prstGeom>
          <a:noFill/>
          <a:ln w="9360">
            <a:noFill/>
          </a:ln>
        </p:spPr>
        <p:txBody>
          <a:bodyPr lIns="97200" tIns="48600" rIns="97200" bIns="48600" numCol="1" spcCol="0" anchor="b">
            <a:noAutofit/>
          </a:bodyPr>
          <a:lstStyle>
            <a:lvl1pPr indent="0" algn="r" defTabSz="972720">
              <a:lnSpc>
                <a:spcPct val="100000"/>
              </a:lnSpc>
              <a:buNone/>
              <a:tabLst>
                <a:tab pos="0" algn="l"/>
              </a:tabLst>
              <a:defRPr lang="en-US" sz="1300" b="0" strike="noStrike" spc="-1">
                <a:solidFill>
                  <a:schemeClr val="dk1"/>
                </a:solidFill>
                <a:latin typeface="Arial"/>
                <a:ea typeface="굴림"/>
              </a:defRPr>
            </a:lvl1pPr>
          </a:lstStyle>
          <a:p>
            <a:pPr indent="0" algn="r" defTabSz="972720">
              <a:lnSpc>
                <a:spcPct val="100000"/>
              </a:lnSpc>
              <a:buNone/>
              <a:tabLst>
                <a:tab pos="0" algn="l"/>
              </a:tabLst>
            </a:pPr>
            <a:fld id="{3B541EB2-61FC-4EB7-94EB-E769A32DE7CA}" type="slidenum">
              <a:rPr lang="en-US" sz="1300" b="0" strike="noStrike" spc="-1">
                <a:solidFill>
                  <a:schemeClr val="dk1"/>
                </a:solidFill>
                <a:latin typeface="Arial"/>
                <a:ea typeface="굴림"/>
              </a:rPr>
              <a:t>1</a:t>
            </a:fld>
            <a:endParaRPr lang="en-US" sz="13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7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379440" y="684360"/>
            <a:ext cx="6096960" cy="342972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85080" y="4343040"/>
            <a:ext cx="5486040" cy="4114080"/>
          </a:xfrm>
          <a:prstGeom prst="rect">
            <a:avLst/>
          </a:prstGeom>
          <a:noFill/>
          <a:ln w="9360">
            <a:noFill/>
          </a:ln>
        </p:spPr>
        <p:txBody>
          <a:bodyPr lIns="97200" tIns="48600" rIns="97200" bIns="48600" numCol="1" spcCol="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7D05BEE-5179-496D-B276-63A2F8E93DB2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제목 슬라이드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__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A6D9DD0-83D8-4344-8AA9-C51F24641CA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9EC164E-6CD7-4EDE-9DA2-60571E8DEA1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0E659EF-8149-4E66-A92D-2D995345E90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94981E99-1506-4F11-8B63-AF86FD12C6D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F898E88E-69EF-40CA-ABCF-65A3C355182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EE76644-8B62-4C48-9B97-4767DA4793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58F65895-6F00-4235-BDAD-97EEC3B20C8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77A383A9-127C-4E2C-9D5A-3312FAA06C2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9"/>
          <p:cNvSpPr/>
          <p:nvPr/>
        </p:nvSpPr>
        <p:spPr>
          <a:xfrm>
            <a:off x="3240" y="6400800"/>
            <a:ext cx="12187440" cy="455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7" name="직선 연결선(S) 8"/>
          <p:cNvCxnSpPr/>
          <p:nvPr/>
        </p:nvCxnSpPr>
        <p:spPr>
          <a:xfrm>
            <a:off x="1207440" y="4474440"/>
            <a:ext cx="9876960" cy="144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Franklin Gothic Book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Franklin Gothic Book"/>
              </a:rPr>
              <a:t>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1097280" y="6446880"/>
            <a:ext cx="68169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&lt;바닥글&gt;</a:t>
            </a:r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10993680" y="6446880"/>
            <a:ext cx="778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Franklin Gothic Book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01349A18-2946-4320-808E-B4BC2E3CD7FD}" type="slidenum"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>
          <a:xfrm>
            <a:off x="8218440" y="6446880"/>
            <a:ext cx="258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23"/>
          <p:cNvPicPr/>
          <p:nvPr/>
        </p:nvPicPr>
        <p:blipFill>
          <a:blip r:embed="rId3"/>
          <a:srcRect l="3789" r="3789"/>
          <a:stretch/>
        </p:blipFill>
        <p:spPr>
          <a:xfrm>
            <a:off x="410400" y="6429960"/>
            <a:ext cx="1227240" cy="250920"/>
          </a:xfrm>
          <a:prstGeom prst="rect">
            <a:avLst/>
          </a:prstGeom>
          <a:ln w="0">
            <a:noFill/>
          </a:ln>
        </p:spPr>
      </p:pic>
      <p:sp>
        <p:nvSpPr>
          <p:cNvPr id="46" name="타원 21"/>
          <p:cNvSpPr/>
          <p:nvPr/>
        </p:nvSpPr>
        <p:spPr>
          <a:xfrm>
            <a:off x="11622240" y="6504480"/>
            <a:ext cx="173520" cy="173520"/>
          </a:xfrm>
          <a:prstGeom prst="ellipse">
            <a:avLst/>
          </a:prstGeom>
          <a:solidFill>
            <a:srgbClr val="EAEAEA"/>
          </a:solidFill>
          <a:ln w="254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FFFFFF"/>
              </a:solidFill>
              <a:latin typeface="Rix모던고딕 M"/>
              <a:ea typeface="Rix모던고딕 M"/>
            </a:endParaRPr>
          </a:p>
        </p:txBody>
      </p:sp>
      <p:sp>
        <p:nvSpPr>
          <p:cNvPr id="47" name="TextBox 22"/>
          <p:cNvSpPr/>
          <p:nvPr/>
        </p:nvSpPr>
        <p:spPr>
          <a:xfrm>
            <a:off x="11578320" y="6537600"/>
            <a:ext cx="261720" cy="12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040">
              <a:lnSpc>
                <a:spcPct val="100000"/>
              </a:lnSpc>
            </a:pPr>
            <a:fld id="{5CD51F06-E58F-4583-8C35-5F3EE130F759}" type="slidenum">
              <a:rPr lang="en-US" sz="700" b="0" strike="noStrike" spc="-1">
                <a:solidFill>
                  <a:schemeClr val="lt1">
                    <a:lumMod val="50000"/>
                  </a:schemeClr>
                </a:solidFill>
                <a:latin typeface="Rix모던고딕 M"/>
                <a:ea typeface="Rix모던고딕 M"/>
              </a:rPr>
              <a:t>‹#›</a:t>
            </a:fld>
            <a:endParaRPr lang="en-US" sz="700" b="0" strike="noStrike" spc="-1">
              <a:solidFill>
                <a:srgbClr val="000000"/>
              </a:solidFill>
              <a:latin typeface="Noto Sans CJK KR"/>
            </a:endParaRPr>
          </a:p>
        </p:txBody>
      </p:sp>
      <p:cxnSp>
        <p:nvCxnSpPr>
          <p:cNvPr id="48" name="직선 연결선 1"/>
          <p:cNvCxnSpPr/>
          <p:nvPr/>
        </p:nvCxnSpPr>
        <p:spPr>
          <a:xfrm>
            <a:off x="316440" y="819720"/>
            <a:ext cx="11481840" cy="72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grpSp>
        <p:nvGrpSpPr>
          <p:cNvPr id="49" name="그룹 2"/>
          <p:cNvGrpSpPr/>
          <p:nvPr/>
        </p:nvGrpSpPr>
        <p:grpSpPr>
          <a:xfrm>
            <a:off x="-1800" y="720"/>
            <a:ext cx="12203280" cy="35280"/>
            <a:chOff x="-1800" y="720"/>
            <a:chExt cx="12203280" cy="35280"/>
          </a:xfrm>
        </p:grpSpPr>
        <p:sp>
          <p:nvSpPr>
            <p:cNvPr id="50" name="직사각형 3"/>
            <p:cNvSpPr/>
            <p:nvPr/>
          </p:nvSpPr>
          <p:spPr>
            <a:xfrm>
              <a:off x="-1800" y="720"/>
              <a:ext cx="12203280" cy="35280"/>
            </a:xfrm>
            <a:prstGeom prst="rect">
              <a:avLst/>
            </a:prstGeom>
            <a:solidFill>
              <a:srgbClr val="3F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9000" rIns="90000" bIns="-9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66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1" name="직사각형 4"/>
            <p:cNvSpPr/>
            <p:nvPr/>
          </p:nvSpPr>
          <p:spPr>
            <a:xfrm>
              <a:off x="-1800" y="720"/>
              <a:ext cx="817560" cy="35280"/>
            </a:xfrm>
            <a:prstGeom prst="rect">
              <a:avLst/>
            </a:prstGeom>
            <a:solidFill>
              <a:srgbClr val="C00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9000" rIns="90000" bIns="-9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en-US" sz="166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  <p:pic>
        <p:nvPicPr>
          <p:cNvPr id="52" name="그림 53"/>
          <p:cNvPicPr/>
          <p:nvPr/>
        </p:nvPicPr>
        <p:blipFill>
          <a:blip r:embed="rId4"/>
          <a:stretch/>
        </p:blipFill>
        <p:spPr>
          <a:xfrm>
            <a:off x="11381400" y="529200"/>
            <a:ext cx="392040" cy="26640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.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Calibri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Calibri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Calibri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10" hidden="1"/>
          <p:cNvSpPr/>
          <p:nvPr/>
        </p:nvSpPr>
        <p:spPr>
          <a:xfrm>
            <a:off x="9295920" y="6510600"/>
            <a:ext cx="2731320" cy="24228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800" tIns="45000" rIns="91800" bIns="45000" anchor="t">
            <a:spAutoFit/>
          </a:bodyPr>
          <a:lstStyle/>
          <a:p>
            <a:pPr algn="ctr" defTabSz="919080">
              <a:lnSpc>
                <a:spcPct val="100000"/>
              </a:lnSpc>
            </a:pPr>
            <a:r>
              <a:rPr lang="en-US" sz="1000" b="1" strike="noStrike" spc="-1">
                <a:solidFill>
                  <a:schemeClr val="dk1"/>
                </a:solidFill>
                <a:latin typeface="Arial"/>
              </a:rPr>
              <a:t>© 2012 Jinnetworks Corporation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56" name="Line 11"/>
          <p:cNvSpPr/>
          <p:nvPr/>
        </p:nvSpPr>
        <p:spPr>
          <a:xfrm>
            <a:off x="309960" y="6359040"/>
            <a:ext cx="1163340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7" name="Rectangle 6"/>
          <p:cNvSpPr/>
          <p:nvPr/>
        </p:nvSpPr>
        <p:spPr>
          <a:xfrm>
            <a:off x="7904520" y="6490800"/>
            <a:ext cx="4070520" cy="2394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880" tIns="51120" rIns="101880" bIns="51120" anchor="t">
            <a:spAutoFit/>
          </a:bodyPr>
          <a:lstStyle/>
          <a:p>
            <a:pPr algn="r" defTabSz="1012680">
              <a:lnSpc>
                <a:spcPct val="100000"/>
              </a:lnSpc>
            </a:pPr>
            <a:r>
              <a:rPr lang="en-US" sz="900" b="0" strike="noStrike" spc="-1">
                <a:solidFill>
                  <a:srgbClr val="000000"/>
                </a:solidFill>
                <a:latin typeface="맑은 고딕"/>
                <a:ea typeface="굴림"/>
              </a:rPr>
              <a:t>© 2012 Jinnetworks Corporation</a:t>
            </a:r>
            <a:endParaRPr lang="en-US" sz="900" b="0" strike="noStrike" spc="-1">
              <a:solidFill>
                <a:srgbClr val="000000"/>
              </a:solidFill>
              <a:latin typeface="Noto Sans CJK KR"/>
            </a:endParaRPr>
          </a:p>
        </p:txBody>
      </p:sp>
      <p:grpSp>
        <p:nvGrpSpPr>
          <p:cNvPr id="58" name="Group 51"/>
          <p:cNvGrpSpPr/>
          <p:nvPr/>
        </p:nvGrpSpPr>
        <p:grpSpPr>
          <a:xfrm>
            <a:off x="304560" y="4012920"/>
            <a:ext cx="11581920" cy="2234520"/>
            <a:chOff x="304560" y="4012920"/>
            <a:chExt cx="11581920" cy="2234520"/>
          </a:xfrm>
        </p:grpSpPr>
        <p:pic>
          <p:nvPicPr>
            <p:cNvPr id="59" name="Picture 8" descr="DM_5_crop.jpg"/>
            <p:cNvPicPr/>
            <p:nvPr/>
          </p:nvPicPr>
          <p:blipFill>
            <a:blip r:embed="rId3"/>
            <a:stretch/>
          </p:blipFill>
          <p:spPr>
            <a:xfrm>
              <a:off x="304560" y="4012920"/>
              <a:ext cx="11575440" cy="22262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60" name="Group 79"/>
            <p:cNvGrpSpPr/>
            <p:nvPr/>
          </p:nvGrpSpPr>
          <p:grpSpPr>
            <a:xfrm>
              <a:off x="304560" y="4012920"/>
              <a:ext cx="11581920" cy="2234520"/>
              <a:chOff x="304560" y="4012920"/>
              <a:chExt cx="11581920" cy="2234520"/>
            </a:xfrm>
          </p:grpSpPr>
          <p:sp>
            <p:nvSpPr>
              <p:cNvPr id="61" name="Rectangle 80"/>
              <p:cNvSpPr/>
              <p:nvPr/>
            </p:nvSpPr>
            <p:spPr>
              <a:xfrm>
                <a:off x="304560" y="4012920"/>
                <a:ext cx="1827360" cy="459720"/>
              </a:xfrm>
              <a:prstGeom prst="rect">
                <a:avLst/>
              </a:pr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  <p:sp>
            <p:nvSpPr>
              <p:cNvPr id="62" name="Rectangle 81"/>
              <p:cNvSpPr/>
              <p:nvPr/>
            </p:nvSpPr>
            <p:spPr>
              <a:xfrm>
                <a:off x="304560" y="4898880"/>
                <a:ext cx="1827360" cy="461160"/>
              </a:xfrm>
              <a:prstGeom prst="rect">
                <a:avLst/>
              </a:pr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  <p:sp>
            <p:nvSpPr>
              <p:cNvPr id="63" name="Rectangle 82"/>
              <p:cNvSpPr/>
              <p:nvPr/>
            </p:nvSpPr>
            <p:spPr>
              <a:xfrm>
                <a:off x="304560" y="5787720"/>
                <a:ext cx="572040" cy="459720"/>
              </a:xfrm>
              <a:prstGeom prst="rect">
                <a:avLst/>
              </a:pr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  <p:sp>
            <p:nvSpPr>
              <p:cNvPr id="64" name="Rectangle 83"/>
              <p:cNvSpPr/>
              <p:nvPr/>
            </p:nvSpPr>
            <p:spPr>
              <a:xfrm>
                <a:off x="10059480" y="4012920"/>
                <a:ext cx="1827000" cy="459720"/>
              </a:xfrm>
              <a:prstGeom prst="rect">
                <a:avLst/>
              </a:pr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  <p:sp>
            <p:nvSpPr>
              <p:cNvPr id="65" name="Rectangle 84"/>
              <p:cNvSpPr/>
              <p:nvPr/>
            </p:nvSpPr>
            <p:spPr>
              <a:xfrm>
                <a:off x="10059480" y="4898880"/>
                <a:ext cx="1827000" cy="461160"/>
              </a:xfrm>
              <a:prstGeom prst="rect">
                <a:avLst/>
              </a:pr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  <p:sp>
            <p:nvSpPr>
              <p:cNvPr id="66" name="Rectangle 85"/>
              <p:cNvSpPr/>
              <p:nvPr/>
            </p:nvSpPr>
            <p:spPr>
              <a:xfrm>
                <a:off x="11314080" y="5787720"/>
                <a:ext cx="572040" cy="459720"/>
              </a:xfrm>
              <a:prstGeom prst="rect">
                <a:avLst/>
              </a:pr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  <p:sp>
            <p:nvSpPr>
              <p:cNvPr id="67" name="Freeform 86"/>
              <p:cNvSpPr/>
              <p:nvPr/>
            </p:nvSpPr>
            <p:spPr>
              <a:xfrm>
                <a:off x="2744280" y="4012920"/>
                <a:ext cx="6103440" cy="459720"/>
              </a:xfrm>
              <a:custGeom>
                <a:avLst/>
                <a:gdLst>
                  <a:gd name="textAreaLeft" fmla="*/ 0 w 6103440"/>
                  <a:gd name="textAreaRight" fmla="*/ 6104520 w 6103440"/>
                  <a:gd name="textAreaTop" fmla="*/ 0 h 459720"/>
                  <a:gd name="textAreaBottom" fmla="*/ 460800 h 459720"/>
                </a:gdLst>
                <a:ahLst/>
                <a:cxnLst/>
                <a:rect l="textAreaLeft" t="textAreaTop" r="textAreaRight" b="textAreaBottom"/>
                <a:pathLst>
                  <a:path w="2880" h="288">
                    <a:moveTo>
                      <a:pt x="0" y="0"/>
                    </a:moveTo>
                    <a:lnTo>
                      <a:pt x="0" y="288"/>
                    </a:lnTo>
                    <a:lnTo>
                      <a:pt x="2880" y="288"/>
                    </a:lnTo>
                    <a:lnTo>
                      <a:pt x="2838" y="256"/>
                    </a:lnTo>
                    <a:cubicBezTo>
                      <a:pt x="2838" y="256"/>
                      <a:pt x="2728" y="169"/>
                      <a:pt x="2660" y="134"/>
                    </a:cubicBezTo>
                    <a:cubicBezTo>
                      <a:pt x="2592" y="99"/>
                      <a:pt x="2502" y="67"/>
                      <a:pt x="2430" y="46"/>
                    </a:cubicBezTo>
                    <a:cubicBezTo>
                      <a:pt x="2358" y="25"/>
                      <a:pt x="2283" y="18"/>
                      <a:pt x="2230" y="10"/>
                    </a:cubicBezTo>
                    <a:lnTo>
                      <a:pt x="21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  <p:sp>
            <p:nvSpPr>
              <p:cNvPr id="68" name="Freeform 87"/>
              <p:cNvSpPr/>
              <p:nvPr/>
            </p:nvSpPr>
            <p:spPr>
              <a:xfrm>
                <a:off x="2744280" y="4898880"/>
                <a:ext cx="6759720" cy="464400"/>
              </a:xfrm>
              <a:custGeom>
                <a:avLst/>
                <a:gdLst>
                  <a:gd name="textAreaLeft" fmla="*/ 0 w 6759720"/>
                  <a:gd name="textAreaRight" fmla="*/ 6760800 w 6759720"/>
                  <a:gd name="textAreaTop" fmla="*/ 0 h 464400"/>
                  <a:gd name="textAreaBottom" fmla="*/ 465480 h 464400"/>
                </a:gdLst>
                <a:ahLst/>
                <a:cxnLst/>
                <a:rect l="textAreaLeft" t="textAreaTop" r="textAreaRight" b="textAreaBottom"/>
                <a:pathLst>
                  <a:path w="3194" h="290">
                    <a:moveTo>
                      <a:pt x="0" y="0"/>
                    </a:moveTo>
                    <a:lnTo>
                      <a:pt x="0" y="288"/>
                    </a:lnTo>
                    <a:lnTo>
                      <a:pt x="3194" y="290"/>
                    </a:lnTo>
                    <a:lnTo>
                      <a:pt x="3188" y="256"/>
                    </a:lnTo>
                    <a:cubicBezTo>
                      <a:pt x="3182" y="232"/>
                      <a:pt x="3172" y="183"/>
                      <a:pt x="3160" y="146"/>
                    </a:cubicBezTo>
                    <a:cubicBezTo>
                      <a:pt x="3146" y="103"/>
                      <a:pt x="3128" y="58"/>
                      <a:pt x="3118" y="34"/>
                    </a:cubicBezTo>
                    <a:lnTo>
                      <a:pt x="310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  <p:sp>
            <p:nvSpPr>
              <p:cNvPr id="69" name="Freeform 88"/>
              <p:cNvSpPr/>
              <p:nvPr/>
            </p:nvSpPr>
            <p:spPr>
              <a:xfrm>
                <a:off x="7621560" y="5784480"/>
                <a:ext cx="1952640" cy="462960"/>
              </a:xfrm>
              <a:custGeom>
                <a:avLst/>
                <a:gdLst>
                  <a:gd name="textAreaLeft" fmla="*/ 0 w 1952640"/>
                  <a:gd name="textAreaRight" fmla="*/ 1953720 w 1952640"/>
                  <a:gd name="textAreaTop" fmla="*/ 0 h 462960"/>
                  <a:gd name="textAreaBottom" fmla="*/ 464040 h 462960"/>
                </a:gdLst>
                <a:ahLst/>
                <a:cxnLst/>
                <a:rect l="textAreaLeft" t="textAreaTop" r="textAreaRight" b="textAreaBottom"/>
                <a:pathLst>
                  <a:path w="3194" h="290">
                    <a:moveTo>
                      <a:pt x="0" y="290"/>
                    </a:moveTo>
                    <a:lnTo>
                      <a:pt x="0" y="2"/>
                    </a:lnTo>
                    <a:lnTo>
                      <a:pt x="3194" y="0"/>
                    </a:lnTo>
                    <a:lnTo>
                      <a:pt x="3176" y="156"/>
                    </a:lnTo>
                    <a:cubicBezTo>
                      <a:pt x="3169" y="198"/>
                      <a:pt x="3162" y="232"/>
                      <a:pt x="3150" y="254"/>
                    </a:cubicBezTo>
                    <a:lnTo>
                      <a:pt x="3140" y="290"/>
                    </a:lnTo>
                    <a:lnTo>
                      <a:pt x="0" y="290"/>
                    </a:ln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  <p:sp>
            <p:nvSpPr>
              <p:cNvPr id="70" name="Rectangle 89"/>
              <p:cNvSpPr/>
              <p:nvPr/>
            </p:nvSpPr>
            <p:spPr>
              <a:xfrm>
                <a:off x="3963240" y="5787720"/>
                <a:ext cx="1827000" cy="459720"/>
              </a:xfrm>
              <a:prstGeom prst="rect">
                <a:avLst/>
              </a:prstGeom>
              <a:solidFill>
                <a:srgbClr val="FFFFFF">
                  <a:alpha val="49000"/>
                </a:srgbClr>
              </a:solidFill>
              <a:ln w="9525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101160" tIns="50760" rIns="101160" bIns="5076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</a:pPr>
                <a:endParaRPr lang="en-US" sz="3800" b="0" strike="noStrike" spc="-1">
                  <a:solidFill>
                    <a:srgbClr val="000000"/>
                  </a:solidFill>
                  <a:latin typeface="Arial"/>
                  <a:ea typeface="ヒラギノ角ゴ ProN W3"/>
                </a:endParaRPr>
              </a:p>
            </p:txBody>
          </p:sp>
        </p:grpSp>
      </p:grpSp>
      <p:sp>
        <p:nvSpPr>
          <p:cNvPr id="71" name="Line 113"/>
          <p:cNvSpPr/>
          <p:nvPr/>
        </p:nvSpPr>
        <p:spPr>
          <a:xfrm>
            <a:off x="340920" y="581400"/>
            <a:ext cx="11491920" cy="36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2" name="WordArt 200"/>
          <p:cNvSpPr txBox="1"/>
          <p:nvPr/>
        </p:nvSpPr>
        <p:spPr>
          <a:xfrm>
            <a:off x="9591120" y="332640"/>
            <a:ext cx="2239560" cy="195840"/>
          </a:xfrm>
          <a:prstGeom prst="rect">
            <a:avLst/>
          </a:prstGeom>
        </p:spPr>
        <p:txBody>
          <a:bodyPr wrap="none" lIns="90000" tIns="45000" rIns="90000" bIns="45000" anchor="ctr" anchorCtr="1">
            <a:prstTxWarp prst="textPlain">
              <a:avLst>
                <a:gd name="adj" fmla="val 50000"/>
              </a:avLst>
            </a:prstTxWarp>
            <a:no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1800" b="0" strike="noStrike" spc="-1">
                <a:ln w="0">
                  <a:noFill/>
                </a:ln>
                <a:solidFill>
                  <a:srgbClr val="000000"/>
                </a:solidFill>
                <a:latin typeface="HY견고딕"/>
                <a:ea typeface="HY견고딕"/>
              </a:rPr>
              <a:t>Jinnnetworks, Inc.</a:t>
            </a:r>
            <a:endParaRPr lang="en-US" sz="1800" b="0" strike="noStrike" spc="-1">
              <a:ln w="0">
                <a:noFill/>
              </a:ln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1800" b="0" strike="noStrike" spc="-1">
                <a:solidFill>
                  <a:schemeClr val="dk1"/>
                </a:solidFill>
                <a:latin typeface="Arial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.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chemeClr val="dk1"/>
                </a:solidFill>
                <a:latin typeface="Arial"/>
              </a:rPr>
              <a:t>개요 텍스트의 서식을 편집하려면 클릭하십시오</a:t>
            </a:r>
            <a:endParaRPr lang="en-US" sz="2800" b="0" strike="noStrike" spc="-1">
              <a:solidFill>
                <a:schemeClr val="dk1"/>
              </a:solidFill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2</a:t>
            </a:r>
            <a:r>
              <a:rPr lang="ko-KR" sz="2000" b="0" strike="noStrike" spc="-1">
                <a:solidFill>
                  <a:schemeClr val="dk1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Arial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5</a:t>
            </a:r>
            <a:r>
              <a:rPr lang="ko-KR" sz="2000" b="0" strike="noStrike" spc="-1">
                <a:solidFill>
                  <a:schemeClr val="dk1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6</a:t>
            </a:r>
            <a:r>
              <a:rPr lang="ko-KR" sz="2000" b="0" strike="noStrike" spc="-1">
                <a:solidFill>
                  <a:schemeClr val="dk1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Arial"/>
              </a:rPr>
              <a:t>7</a:t>
            </a:r>
            <a:r>
              <a:rPr lang="ko-KR" sz="2000" b="0" strike="noStrike" spc="-1">
                <a:solidFill>
                  <a:schemeClr val="dk1"/>
                </a:solidFill>
                <a:latin typeface="Arial"/>
              </a:rPr>
              <a:t>번째 개요 수준</a:t>
            </a:r>
            <a:endParaRPr lang="en-US" sz="2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23"/>
          <p:cNvPicPr/>
          <p:nvPr/>
        </p:nvPicPr>
        <p:blipFill>
          <a:blip r:embed="rId3"/>
          <a:srcRect l="3789" r="3789"/>
          <a:stretch/>
        </p:blipFill>
        <p:spPr>
          <a:xfrm>
            <a:off x="410400" y="6429960"/>
            <a:ext cx="1227240" cy="250920"/>
          </a:xfrm>
          <a:prstGeom prst="rect">
            <a:avLst/>
          </a:prstGeom>
          <a:ln w="0">
            <a:noFill/>
          </a:ln>
        </p:spPr>
      </p:pic>
      <p:sp>
        <p:nvSpPr>
          <p:cNvPr id="76" name="타원 21"/>
          <p:cNvSpPr/>
          <p:nvPr/>
        </p:nvSpPr>
        <p:spPr>
          <a:xfrm>
            <a:off x="11622240" y="6504480"/>
            <a:ext cx="173520" cy="173520"/>
          </a:xfrm>
          <a:prstGeom prst="ellipse">
            <a:avLst/>
          </a:prstGeom>
          <a:solidFill>
            <a:srgbClr val="EAEAEA"/>
          </a:solidFill>
          <a:ln w="254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900" b="0" strike="noStrike" spc="-1">
              <a:solidFill>
                <a:srgbClr val="FFFFFF"/>
              </a:solidFill>
              <a:latin typeface="Rix모던고딕 M"/>
              <a:ea typeface="Rix모던고딕 M"/>
            </a:endParaRPr>
          </a:p>
        </p:txBody>
      </p:sp>
      <p:sp>
        <p:nvSpPr>
          <p:cNvPr id="77" name="TextBox 22"/>
          <p:cNvSpPr/>
          <p:nvPr/>
        </p:nvSpPr>
        <p:spPr>
          <a:xfrm>
            <a:off x="11578320" y="6537600"/>
            <a:ext cx="261720" cy="12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040">
              <a:lnSpc>
                <a:spcPct val="100000"/>
              </a:lnSpc>
            </a:pPr>
            <a:fld id="{85E4957A-7E84-4923-8758-040412554AD8}" type="slidenum">
              <a:rPr lang="en-US" sz="700" b="0" strike="noStrike" spc="-1">
                <a:solidFill>
                  <a:schemeClr val="lt1">
                    <a:lumMod val="50000"/>
                  </a:schemeClr>
                </a:solidFill>
                <a:latin typeface="Rix모던고딕 M"/>
                <a:ea typeface="Rix모던고딕 M"/>
              </a:rPr>
              <a:t>‹#›</a:t>
            </a:fld>
            <a:endParaRPr lang="en-US" sz="700" b="0" strike="noStrike" spc="-1">
              <a:solidFill>
                <a:srgbClr val="000000"/>
              </a:solidFill>
              <a:latin typeface="Noto Sans CJK KR"/>
            </a:endParaRPr>
          </a:p>
        </p:txBody>
      </p:sp>
      <p:cxnSp>
        <p:nvCxnSpPr>
          <p:cNvPr id="78" name="직선 연결선 1"/>
          <p:cNvCxnSpPr/>
          <p:nvPr/>
        </p:nvCxnSpPr>
        <p:spPr>
          <a:xfrm>
            <a:off x="316440" y="819720"/>
            <a:ext cx="11481840" cy="72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grpSp>
        <p:nvGrpSpPr>
          <p:cNvPr id="79" name="그룹 2"/>
          <p:cNvGrpSpPr/>
          <p:nvPr/>
        </p:nvGrpSpPr>
        <p:grpSpPr>
          <a:xfrm>
            <a:off x="-1800" y="720"/>
            <a:ext cx="12203280" cy="35280"/>
            <a:chOff x="-1800" y="720"/>
            <a:chExt cx="12203280" cy="35280"/>
          </a:xfrm>
        </p:grpSpPr>
        <p:sp>
          <p:nvSpPr>
            <p:cNvPr id="80" name="직사각형 3"/>
            <p:cNvSpPr/>
            <p:nvPr/>
          </p:nvSpPr>
          <p:spPr>
            <a:xfrm>
              <a:off x="-1800" y="720"/>
              <a:ext cx="12203280" cy="35280"/>
            </a:xfrm>
            <a:prstGeom prst="rect">
              <a:avLst/>
            </a:prstGeom>
            <a:solidFill>
              <a:srgbClr val="3F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9000" rIns="90000" bIns="-9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66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1" name="직사각형 4"/>
            <p:cNvSpPr/>
            <p:nvPr/>
          </p:nvSpPr>
          <p:spPr>
            <a:xfrm>
              <a:off x="-1800" y="720"/>
              <a:ext cx="817560" cy="35280"/>
            </a:xfrm>
            <a:prstGeom prst="rect">
              <a:avLst/>
            </a:prstGeom>
            <a:solidFill>
              <a:srgbClr val="C00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9000" rIns="90000" bIns="-9000" anchor="ctr">
              <a:noAutofit/>
            </a:bodyPr>
            <a:lstStyle/>
            <a:p>
              <a:pPr defTabSz="914400">
                <a:lnSpc>
                  <a:spcPct val="100000"/>
                </a:lnSpc>
              </a:pPr>
              <a:endParaRPr lang="en-US" sz="166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23"/>
          <p:cNvPicPr/>
          <p:nvPr/>
        </p:nvPicPr>
        <p:blipFill>
          <a:blip r:embed="rId3"/>
          <a:srcRect l="3789" r="3789"/>
          <a:stretch/>
        </p:blipFill>
        <p:spPr>
          <a:xfrm>
            <a:off x="410400" y="6429960"/>
            <a:ext cx="1227240" cy="250920"/>
          </a:xfrm>
          <a:prstGeom prst="rect">
            <a:avLst/>
          </a:prstGeom>
          <a:ln w="0">
            <a:noFill/>
          </a:ln>
        </p:spPr>
      </p:pic>
      <p:sp>
        <p:nvSpPr>
          <p:cNvPr id="83" name="타원 21"/>
          <p:cNvSpPr/>
          <p:nvPr/>
        </p:nvSpPr>
        <p:spPr>
          <a:xfrm>
            <a:off x="11622240" y="6504480"/>
            <a:ext cx="173520" cy="173520"/>
          </a:xfrm>
          <a:prstGeom prst="ellipse">
            <a:avLst/>
          </a:prstGeom>
          <a:solidFill>
            <a:srgbClr val="EAEAEA"/>
          </a:solidFill>
          <a:ln w="254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900" b="0" strike="noStrike" spc="-1">
              <a:solidFill>
                <a:srgbClr val="FFFFFF"/>
              </a:solidFill>
              <a:latin typeface="Rix모던고딕 M"/>
              <a:ea typeface="Rix모던고딕 M"/>
            </a:endParaRPr>
          </a:p>
        </p:txBody>
      </p:sp>
      <p:sp>
        <p:nvSpPr>
          <p:cNvPr id="84" name="TextBox 22"/>
          <p:cNvSpPr/>
          <p:nvPr/>
        </p:nvSpPr>
        <p:spPr>
          <a:xfrm>
            <a:off x="11578320" y="6537600"/>
            <a:ext cx="261720" cy="12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040">
              <a:lnSpc>
                <a:spcPct val="100000"/>
              </a:lnSpc>
            </a:pPr>
            <a:fld id="{5AB21EBB-4F8E-449C-922E-144775B3006A}" type="slidenum">
              <a:rPr lang="en-US" sz="700" b="0" strike="noStrike" spc="-1">
                <a:solidFill>
                  <a:schemeClr val="lt1">
                    <a:lumMod val="50000"/>
                  </a:schemeClr>
                </a:solidFill>
                <a:latin typeface="Rix모던고딕 M"/>
                <a:ea typeface="Rix모던고딕 M"/>
              </a:rPr>
              <a:t>‹#›</a:t>
            </a:fld>
            <a:endParaRPr lang="en-US" sz="700" b="0" strike="noStrike" spc="-1">
              <a:solidFill>
                <a:srgbClr val="000000"/>
              </a:solidFill>
              <a:latin typeface="Noto Sans CJK KR"/>
            </a:endParaRPr>
          </a:p>
        </p:txBody>
      </p:sp>
      <p:cxnSp>
        <p:nvCxnSpPr>
          <p:cNvPr id="85" name="직선 연결선 1"/>
          <p:cNvCxnSpPr/>
          <p:nvPr/>
        </p:nvCxnSpPr>
        <p:spPr>
          <a:xfrm>
            <a:off x="316440" y="819720"/>
            <a:ext cx="11481840" cy="72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grpSp>
        <p:nvGrpSpPr>
          <p:cNvPr id="86" name="그룹 2"/>
          <p:cNvGrpSpPr/>
          <p:nvPr/>
        </p:nvGrpSpPr>
        <p:grpSpPr>
          <a:xfrm>
            <a:off x="-1800" y="720"/>
            <a:ext cx="12203280" cy="35280"/>
            <a:chOff x="-1800" y="720"/>
            <a:chExt cx="12203280" cy="35280"/>
          </a:xfrm>
        </p:grpSpPr>
        <p:sp>
          <p:nvSpPr>
            <p:cNvPr id="87" name="직사각형 3"/>
            <p:cNvSpPr/>
            <p:nvPr/>
          </p:nvSpPr>
          <p:spPr>
            <a:xfrm>
              <a:off x="-1800" y="720"/>
              <a:ext cx="12203280" cy="35280"/>
            </a:xfrm>
            <a:prstGeom prst="rect">
              <a:avLst/>
            </a:prstGeom>
            <a:solidFill>
              <a:srgbClr val="3F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9000" rIns="90000" bIns="-9000" anchor="ctr">
              <a:noAutofit/>
            </a:bodyPr>
            <a:lstStyle/>
            <a:p>
              <a:endParaRPr lang="en-US" sz="166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8" name="직사각형 4"/>
            <p:cNvSpPr/>
            <p:nvPr/>
          </p:nvSpPr>
          <p:spPr>
            <a:xfrm>
              <a:off x="-1800" y="720"/>
              <a:ext cx="817560" cy="35280"/>
            </a:xfrm>
            <a:prstGeom prst="rect">
              <a:avLst/>
            </a:prstGeom>
            <a:solidFill>
              <a:srgbClr val="C00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9000" rIns="90000" bIns="-9000" anchor="ctr">
              <a:noAutofit/>
            </a:bodyPr>
            <a:lstStyle/>
            <a:p>
              <a:endParaRPr lang="en-US" sz="166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그림 23"/>
          <p:cNvPicPr/>
          <p:nvPr/>
        </p:nvPicPr>
        <p:blipFill>
          <a:blip r:embed="rId3"/>
          <a:srcRect l="3789" r="3789"/>
          <a:stretch/>
        </p:blipFill>
        <p:spPr>
          <a:xfrm>
            <a:off x="410400" y="6429960"/>
            <a:ext cx="1227240" cy="250920"/>
          </a:xfrm>
          <a:prstGeom prst="rect">
            <a:avLst/>
          </a:prstGeom>
          <a:ln w="0">
            <a:noFill/>
          </a:ln>
        </p:spPr>
      </p:pic>
      <p:sp>
        <p:nvSpPr>
          <p:cNvPr id="90" name="타원 21"/>
          <p:cNvSpPr/>
          <p:nvPr/>
        </p:nvSpPr>
        <p:spPr>
          <a:xfrm>
            <a:off x="11622240" y="6504480"/>
            <a:ext cx="173520" cy="173520"/>
          </a:xfrm>
          <a:prstGeom prst="ellipse">
            <a:avLst/>
          </a:prstGeom>
          <a:solidFill>
            <a:srgbClr val="EAEAEA"/>
          </a:solidFill>
          <a:ln w="254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900" b="0" strike="noStrike" spc="-1">
              <a:solidFill>
                <a:srgbClr val="FFFFFF"/>
              </a:solidFill>
              <a:latin typeface="Rix모던고딕 M"/>
              <a:ea typeface="Rix모던고딕 M"/>
            </a:endParaRPr>
          </a:p>
        </p:txBody>
      </p:sp>
      <p:sp>
        <p:nvSpPr>
          <p:cNvPr id="91" name="TextBox 22"/>
          <p:cNvSpPr/>
          <p:nvPr/>
        </p:nvSpPr>
        <p:spPr>
          <a:xfrm>
            <a:off x="11578320" y="6537600"/>
            <a:ext cx="261720" cy="12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spAutoFit/>
          </a:bodyPr>
          <a:lstStyle/>
          <a:p>
            <a:pPr algn="ctr" defTabSz="914040">
              <a:lnSpc>
                <a:spcPct val="100000"/>
              </a:lnSpc>
            </a:pPr>
            <a:fld id="{27FE78C0-A6C8-489D-9979-6F153D6B9159}" type="slidenum">
              <a:rPr lang="en-US" sz="700" b="0" strike="noStrike" spc="-1">
                <a:solidFill>
                  <a:schemeClr val="lt1">
                    <a:lumMod val="50000"/>
                  </a:schemeClr>
                </a:solidFill>
                <a:latin typeface="Rix모던고딕 M"/>
                <a:ea typeface="Rix모던고딕 M"/>
              </a:rPr>
              <a:t>‹#›</a:t>
            </a:fld>
            <a:endParaRPr lang="en-US" sz="700" b="0" strike="noStrike" spc="-1">
              <a:solidFill>
                <a:srgbClr val="000000"/>
              </a:solidFill>
              <a:latin typeface="Noto Sans CJK KR"/>
            </a:endParaRPr>
          </a:p>
        </p:txBody>
      </p:sp>
      <p:cxnSp>
        <p:nvCxnSpPr>
          <p:cNvPr id="92" name="직선 연결선 1"/>
          <p:cNvCxnSpPr/>
          <p:nvPr/>
        </p:nvCxnSpPr>
        <p:spPr>
          <a:xfrm>
            <a:off x="316440" y="819720"/>
            <a:ext cx="11481840" cy="720"/>
          </a:xfrm>
          <a:prstGeom prst="straightConnector1">
            <a:avLst/>
          </a:prstGeom>
          <a:ln w="0">
            <a:solidFill>
              <a:srgbClr val="D9D9D9"/>
            </a:solidFill>
          </a:ln>
        </p:spPr>
      </p:cxnSp>
      <p:grpSp>
        <p:nvGrpSpPr>
          <p:cNvPr id="93" name="그룹 2"/>
          <p:cNvGrpSpPr/>
          <p:nvPr/>
        </p:nvGrpSpPr>
        <p:grpSpPr>
          <a:xfrm>
            <a:off x="-1800" y="720"/>
            <a:ext cx="12203280" cy="35280"/>
            <a:chOff x="-1800" y="720"/>
            <a:chExt cx="12203280" cy="35280"/>
          </a:xfrm>
        </p:grpSpPr>
        <p:sp>
          <p:nvSpPr>
            <p:cNvPr id="94" name="직사각형 3"/>
            <p:cNvSpPr/>
            <p:nvPr/>
          </p:nvSpPr>
          <p:spPr>
            <a:xfrm>
              <a:off x="-1800" y="720"/>
              <a:ext cx="12203280" cy="35280"/>
            </a:xfrm>
            <a:prstGeom prst="rect">
              <a:avLst/>
            </a:prstGeom>
            <a:solidFill>
              <a:srgbClr val="3F3D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9000" rIns="90000" bIns="-9000" anchor="ctr">
              <a:noAutofit/>
            </a:bodyPr>
            <a:lstStyle/>
            <a:p>
              <a:endParaRPr lang="en-US" sz="166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5" name="직사각형 4"/>
            <p:cNvSpPr/>
            <p:nvPr/>
          </p:nvSpPr>
          <p:spPr>
            <a:xfrm>
              <a:off x="-1800" y="720"/>
              <a:ext cx="817560" cy="35280"/>
            </a:xfrm>
            <a:prstGeom prst="rect">
              <a:avLst/>
            </a:prstGeom>
            <a:solidFill>
              <a:srgbClr val="C009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-9000" rIns="90000" bIns="-9000" anchor="ctr">
              <a:noAutofit/>
            </a:bodyPr>
            <a:lstStyle/>
            <a:p>
              <a:endParaRPr lang="en-US" sz="166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ftr" idx="4"/>
          </p:nvPr>
        </p:nvSpPr>
        <p:spPr>
          <a:xfrm>
            <a:off x="1097280" y="6446880"/>
            <a:ext cx="68169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&lt;바닥글&gt;</a:t>
            </a:r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5"/>
          </p:nvPr>
        </p:nvSpPr>
        <p:spPr>
          <a:xfrm>
            <a:off x="10993680" y="6446880"/>
            <a:ext cx="778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Franklin Gothic Book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A5447608-ACC6-4995-AFCB-929D25F76749}" type="slidenum"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6"/>
          </p:nvPr>
        </p:nvSpPr>
        <p:spPr>
          <a:xfrm>
            <a:off x="8218440" y="6446880"/>
            <a:ext cx="258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9"/>
          <p:cNvSpPr/>
          <p:nvPr/>
        </p:nvSpPr>
        <p:spPr>
          <a:xfrm>
            <a:off x="3240" y="6400800"/>
            <a:ext cx="12187440" cy="455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2" name="직선 연결선(S) 8"/>
          <p:cNvCxnSpPr/>
          <p:nvPr/>
        </p:nvCxnSpPr>
        <p:spPr>
          <a:xfrm>
            <a:off x="1207440" y="4484880"/>
            <a:ext cx="9876960" cy="1440"/>
          </a:xfrm>
          <a:prstGeom prst="straightConnector1">
            <a:avLst/>
          </a:prstGeom>
          <a:ln w="0">
            <a:solidFill>
              <a:srgbClr val="404040"/>
            </a:solidFill>
          </a:ln>
        </p:spPr>
      </p:cxnSp>
      <p:sp>
        <p:nvSpPr>
          <p:cNvPr id="13" name="PlaceHolder 1"/>
          <p:cNvSpPr>
            <a:spLocks noGrp="1"/>
          </p:cNvSpPr>
          <p:nvPr>
            <p:ph type="ftr" idx="7"/>
          </p:nvPr>
        </p:nvSpPr>
        <p:spPr>
          <a:xfrm>
            <a:off x="1097280" y="6446880"/>
            <a:ext cx="68169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&lt;바닥글&gt;</a:t>
            </a:r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ldNum" idx="8"/>
          </p:nvPr>
        </p:nvSpPr>
        <p:spPr>
          <a:xfrm>
            <a:off x="10993680" y="6446880"/>
            <a:ext cx="778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Franklin Gothic Book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3F6202E3-75C6-44AA-946B-E9F1B0E644DF}" type="slidenum"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9"/>
          </p:nvPr>
        </p:nvSpPr>
        <p:spPr>
          <a:xfrm>
            <a:off x="8218440" y="6446880"/>
            <a:ext cx="258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Franklin Gothic Book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Franklin Gothic Book"/>
              </a:rPr>
              <a:t>.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972160" y="3795120"/>
            <a:ext cx="2118960" cy="10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77" lnSpcReduction="2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97680" y="3795120"/>
            <a:ext cx="2118960" cy="100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77" lnSpcReduction="2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개요 텍스트의 서식을 편집하려면 클릭하십시오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2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3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4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5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6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7</a:t>
            </a:r>
            <a:r>
              <a:rPr lang="ko-KR" sz="1800" b="0" strike="noStrike" spc="-1">
                <a:solidFill>
                  <a:schemeClr val="dk1"/>
                </a:solidFill>
                <a:latin typeface="Franklin Gothic Book"/>
              </a:rPr>
              <a:t>번째 개요 수준</a:t>
            </a:r>
            <a:endParaRPr lang="en-US" sz="1800" b="0" strike="noStrike" spc="-1">
              <a:solidFill>
                <a:schemeClr val="dk1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0"/>
          </p:nvPr>
        </p:nvSpPr>
        <p:spPr>
          <a:xfrm>
            <a:off x="1097280" y="6446880"/>
            <a:ext cx="68169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&lt;바닥글&gt;</a:t>
            </a:r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1"/>
          </p:nvPr>
        </p:nvSpPr>
        <p:spPr>
          <a:xfrm>
            <a:off x="10993680" y="6446880"/>
            <a:ext cx="778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Franklin Gothic Book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846381D7-1A82-46D1-B99B-C906BCA12F99}" type="slidenum"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dt" idx="12"/>
          </p:nvPr>
        </p:nvSpPr>
        <p:spPr>
          <a:xfrm>
            <a:off x="8218440" y="6446880"/>
            <a:ext cx="258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ftr" idx="13"/>
          </p:nvPr>
        </p:nvSpPr>
        <p:spPr>
          <a:xfrm>
            <a:off x="1097280" y="6446880"/>
            <a:ext cx="68169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&lt;바닥글&gt;</a:t>
            </a:r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ldNum" idx="14"/>
          </p:nvPr>
        </p:nvSpPr>
        <p:spPr>
          <a:xfrm>
            <a:off x="10993680" y="6446880"/>
            <a:ext cx="778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Franklin Gothic Book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2DE62B1D-CB4B-48AF-9F22-2F8EBE1E89AE}" type="slidenum"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5"/>
          </p:nvPr>
        </p:nvSpPr>
        <p:spPr>
          <a:xfrm>
            <a:off x="8218440" y="6446880"/>
            <a:ext cx="258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ko-KR" sz="4400" b="0" strike="noStrike" spc="-1">
                <a:solidFill>
                  <a:schemeClr val="dk1"/>
                </a:solidFill>
                <a:latin typeface="Franklin Gothic Book"/>
              </a:rPr>
              <a:t>제목 텍스트의 서식을 편집하려면 클릭하십시오</a:t>
            </a:r>
            <a:r>
              <a:rPr lang="en-US" sz="4400" b="0" strike="noStrike" spc="-1">
                <a:solidFill>
                  <a:schemeClr val="dk1"/>
                </a:solidFill>
                <a:latin typeface="Franklin Gothic Book"/>
              </a:rPr>
              <a:t>.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ftr" idx="16"/>
          </p:nvPr>
        </p:nvSpPr>
        <p:spPr>
          <a:xfrm>
            <a:off x="1097280" y="6446880"/>
            <a:ext cx="68169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&lt;바닥글&gt;</a:t>
            </a:r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17"/>
          </p:nvPr>
        </p:nvSpPr>
        <p:spPr>
          <a:xfrm>
            <a:off x="10993680" y="6446880"/>
            <a:ext cx="778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Franklin Gothic Book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6F9A45B1-00FD-4D64-B63C-672E8E0648D7}" type="slidenum"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8"/>
          </p:nvPr>
        </p:nvSpPr>
        <p:spPr>
          <a:xfrm>
            <a:off x="8218440" y="6446880"/>
            <a:ext cx="258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9"/>
          <p:cNvSpPr/>
          <p:nvPr/>
        </p:nvSpPr>
        <p:spPr>
          <a:xfrm>
            <a:off x="3240" y="6400800"/>
            <a:ext cx="12187440" cy="4557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ftr" idx="19"/>
          </p:nvPr>
        </p:nvSpPr>
        <p:spPr>
          <a:xfrm>
            <a:off x="1097280" y="6446880"/>
            <a:ext cx="68169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&lt;바닥글&gt;</a:t>
            </a:r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20"/>
          </p:nvPr>
        </p:nvSpPr>
        <p:spPr>
          <a:xfrm>
            <a:off x="10993680" y="6446880"/>
            <a:ext cx="778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Franklin Gothic Book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780F6D6B-A399-48C7-A611-CDCF72098DBC}" type="slidenum"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1"/>
          </p:nvPr>
        </p:nvSpPr>
        <p:spPr>
          <a:xfrm>
            <a:off x="8218440" y="6446880"/>
            <a:ext cx="258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7"/>
          <p:cNvSpPr/>
          <p:nvPr/>
        </p:nvSpPr>
        <p:spPr>
          <a:xfrm>
            <a:off x="0" y="0"/>
            <a:ext cx="4653000" cy="685656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ftr" idx="22"/>
          </p:nvPr>
        </p:nvSpPr>
        <p:spPr>
          <a:xfrm>
            <a:off x="5459040" y="6446520"/>
            <a:ext cx="5332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&lt;바닥글&gt;</a:t>
            </a:r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23"/>
          </p:nvPr>
        </p:nvSpPr>
        <p:spPr>
          <a:xfrm>
            <a:off x="10993680" y="6446880"/>
            <a:ext cx="778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2"/>
                </a:solidFill>
                <a:latin typeface="Franklin Gothic Book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15796435-0E0C-46B2-8568-76F91830FDAA}" type="slidenum">
              <a:rPr lang="en-US" sz="1800" b="0" strike="noStrike" spc="-1">
                <a:solidFill>
                  <a:schemeClr val="dk2"/>
                </a:solidFill>
                <a:latin typeface="Franklin Gothic Book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 idx="24"/>
          </p:nvPr>
        </p:nvSpPr>
        <p:spPr>
          <a:xfrm>
            <a:off x="643320" y="6446520"/>
            <a:ext cx="351612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7"/>
          <p:cNvSpPr/>
          <p:nvPr/>
        </p:nvSpPr>
        <p:spPr>
          <a:xfrm>
            <a:off x="0" y="4578480"/>
            <a:ext cx="12187440" cy="227808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ftr" idx="25"/>
          </p:nvPr>
        </p:nvSpPr>
        <p:spPr>
          <a:xfrm>
            <a:off x="1097280" y="6446880"/>
            <a:ext cx="68169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&lt;바닥글&gt;</a:t>
            </a:r>
            <a:endParaRPr lang="en-US" sz="14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6"/>
          </p:nvPr>
        </p:nvSpPr>
        <p:spPr>
          <a:xfrm>
            <a:off x="10993680" y="6446880"/>
            <a:ext cx="77868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chemeClr val="dk1"/>
                </a:solidFill>
                <a:latin typeface="Franklin Gothic Book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F05579D9-5B60-473C-976C-277A08914472}" type="slidenum">
              <a:rPr lang="en-US" sz="1800" b="0" strike="noStrike" spc="-1">
                <a:solidFill>
                  <a:schemeClr val="dk1"/>
                </a:solidFill>
                <a:latin typeface="Franklin Gothic Book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7"/>
          </p:nvPr>
        </p:nvSpPr>
        <p:spPr>
          <a:xfrm>
            <a:off x="8218440" y="6446880"/>
            <a:ext cx="2583360" cy="363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Noto Serif CJK KR"/>
              </a:rPr>
              <a:t>&lt;날짜/시간&gt;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30.png"/><Relationship Id="rId26" Type="http://schemas.openxmlformats.org/officeDocument/2006/relationships/image" Target="../media/image24.svg"/><Relationship Id="rId3" Type="http://schemas.openxmlformats.org/officeDocument/2006/relationships/image" Target="../media/image8.svg"/><Relationship Id="rId21" Type="http://schemas.openxmlformats.org/officeDocument/2006/relationships/image" Target="../media/image44.svg"/><Relationship Id="rId12" Type="http://schemas.openxmlformats.org/officeDocument/2006/relationships/image" Target="../media/image39.svg"/><Relationship Id="rId17" Type="http://schemas.openxmlformats.org/officeDocument/2006/relationships/image" Target="../media/image44.svg"/><Relationship Id="rId2" Type="http://schemas.openxmlformats.org/officeDocument/2006/relationships/image" Target="../media/image7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11" Type="http://schemas.openxmlformats.org/officeDocument/2006/relationships/image" Target="../media/image29.png"/><Relationship Id="rId24" Type="http://schemas.openxmlformats.org/officeDocument/2006/relationships/image" Target="../media/image24.svg"/><Relationship Id="rId15" Type="http://schemas.openxmlformats.org/officeDocument/2006/relationships/image" Target="../media/image42.svg"/><Relationship Id="rId23" Type="http://schemas.openxmlformats.org/officeDocument/2006/relationships/image" Target="../media/image16.png"/><Relationship Id="rId10" Type="http://schemas.openxmlformats.org/officeDocument/2006/relationships/image" Target="../media/image37.svg"/><Relationship Id="rId19" Type="http://schemas.openxmlformats.org/officeDocument/2006/relationships/image" Target="../media/image42.svg"/><Relationship Id="rId4" Type="http://schemas.openxmlformats.org/officeDocument/2006/relationships/image" Target="../media/image8.svg"/><Relationship Id="rId9" Type="http://schemas.openxmlformats.org/officeDocument/2006/relationships/image" Target="../media/image28.png"/><Relationship Id="rId14" Type="http://schemas.openxmlformats.org/officeDocument/2006/relationships/image" Target="../media/image31.pn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8.svg"/><Relationship Id="rId21" Type="http://schemas.openxmlformats.org/officeDocument/2006/relationships/image" Target="../media/image15.png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2" Type="http://schemas.openxmlformats.org/officeDocument/2006/relationships/image" Target="../media/image7.png"/><Relationship Id="rId16" Type="http://schemas.openxmlformats.org/officeDocument/2006/relationships/image" Target="../media/image20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24" Type="http://schemas.openxmlformats.org/officeDocument/2006/relationships/image" Target="../media/image24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16.png"/><Relationship Id="rId10" Type="http://schemas.openxmlformats.org/officeDocument/2006/relationships/image" Target="../media/image15.sv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Relationship Id="rId22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svg"/><Relationship Id="rId5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215080" y="1622880"/>
            <a:ext cx="9659520" cy="1242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numCol="1" spcCol="0" anchor="t">
            <a:noAutofit/>
          </a:bodyPr>
          <a:lstStyle/>
          <a:p>
            <a:pPr indent="0" algn="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</a:tabLst>
            </a:pPr>
            <a:r>
              <a:rPr lang="en-US" sz="2000" b="1" strike="noStrike" spc="-1">
                <a:solidFill>
                  <a:srgbClr val="000000"/>
                </a:solidFill>
                <a:latin typeface="HY헤드라인M"/>
                <a:ea typeface="HY헤드라인M"/>
              </a:rPr>
              <a:t>SK gas</a:t>
            </a:r>
            <a:r>
              <a:rPr sz="2400"/>
              <a:t/>
            </a:r>
            <a:br>
              <a:rPr sz="2400"/>
            </a:br>
            <a:r>
              <a:rPr lang="en-US" sz="3600" b="1" strike="noStrike" spc="-1">
                <a:solidFill>
                  <a:srgbClr val="000000"/>
                </a:solidFill>
                <a:latin typeface="HY헤드라인M"/>
                <a:ea typeface="HY헤드라인M"/>
              </a:rPr>
              <a:t>G.Hub </a:t>
            </a:r>
            <a:r>
              <a:rPr lang="ko-KR" sz="3600" b="1" strike="noStrike" spc="-1">
                <a:solidFill>
                  <a:srgbClr val="000000"/>
                </a:solidFill>
                <a:latin typeface="HY헤드라인M"/>
                <a:ea typeface="HY헤드라인M"/>
              </a:rPr>
              <a:t>개발 제안서</a:t>
            </a:r>
            <a:r>
              <a:rPr sz="3600"/>
              <a:t/>
            </a:r>
            <a:br>
              <a:rPr sz="3600"/>
            </a:b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Rectangle 2"/>
          <p:cNvSpPr/>
          <p:nvPr/>
        </p:nvSpPr>
        <p:spPr>
          <a:xfrm>
            <a:off x="9699120" y="3085920"/>
            <a:ext cx="2082960" cy="938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 defTabSz="914400">
              <a:lnSpc>
                <a:spcPct val="100000"/>
              </a:lnSpc>
            </a:pP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  <a:p>
            <a:pPr algn="r" defTabSz="914400">
              <a:lnSpc>
                <a:spcPct val="100000"/>
              </a:lnSpc>
            </a:pPr>
            <a:r>
              <a:rPr lang="ko-KR" sz="2000" b="0" strike="noStrike" spc="-1">
                <a:solidFill>
                  <a:srgbClr val="7889FB"/>
                </a:solidFill>
                <a:latin typeface="HY헤드라인M"/>
                <a:ea typeface="HY헤드라인M"/>
              </a:rPr>
              <a:t>진네트웍스㈜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  <a:p>
            <a:pPr algn="r" defTabSz="914400">
              <a:lnSpc>
                <a:spcPct val="100000"/>
              </a:lnSpc>
            </a:pPr>
            <a:r>
              <a:rPr lang="en-US" sz="2000" b="0" strike="noStrike" spc="-1">
                <a:solidFill>
                  <a:srgbClr val="7889FB"/>
                </a:solidFill>
                <a:latin typeface="HY헤드라인M"/>
                <a:ea typeface="HY헤드라인M"/>
              </a:rPr>
              <a:t>2025.11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 42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4.3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식단 의견 커뮤니티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83" name="Text 43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84" name="TextBox 170"/>
          <p:cNvSpPr/>
          <p:nvPr/>
        </p:nvSpPr>
        <p:spPr>
          <a:xfrm>
            <a:off x="685800" y="1371600"/>
            <a:ext cx="8472240" cy="35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식단 의견 관리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식단 별 추이 정보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식단 관련 추이 데이터 기반의 모니터링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식단 별 의견 평가 분석 및 추적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 46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4.4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날씨 정보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86" name="Text 47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87" name="TextBox 173"/>
          <p:cNvSpPr/>
          <p:nvPr/>
        </p:nvSpPr>
        <p:spPr>
          <a:xfrm>
            <a:off x="685800" y="1371600"/>
            <a:ext cx="8472240" cy="35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지정한 지역의 날씨 보기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지정 지역의 온도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습도 등의 기상 정보별 알림 받기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해당 지역의 날씨 정보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view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일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시간별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주 별 날씨 정보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(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협의에 따라 날씨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api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추후 결정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 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날씨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온도 알림 기능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 22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4.5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사내 시스템 허브 </a:t>
            </a: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( Connect Hub )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89" name="Text 23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90" name="TextBox 176"/>
          <p:cNvSpPr/>
          <p:nvPr/>
        </p:nvSpPr>
        <p:spPr>
          <a:xfrm>
            <a:off x="5933160" y="3200400"/>
            <a:ext cx="5496480" cy="228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사내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/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외부 시스템 연결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허브 화면에서 서비스의 간단한 실시간 정보를 확인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해당 서비스로 직접 이동 연결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인증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sso, public key token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등 지원에 따라 자동 인증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91" name="그림 177"/>
          <p:cNvPicPr/>
          <p:nvPr/>
        </p:nvPicPr>
        <p:blipFill>
          <a:blip r:embed="rId2"/>
          <a:stretch/>
        </p:blipFill>
        <p:spPr>
          <a:xfrm>
            <a:off x="2911680" y="1965240"/>
            <a:ext cx="2117160" cy="3292200"/>
          </a:xfrm>
          <a:prstGeom prst="rect">
            <a:avLst/>
          </a:prstGeom>
          <a:ln w="0">
            <a:noFill/>
          </a:ln>
        </p:spPr>
      </p:pic>
      <p:pic>
        <p:nvPicPr>
          <p:cNvPr id="192" name="그림 178"/>
          <p:cNvPicPr/>
          <p:nvPr/>
        </p:nvPicPr>
        <p:blipFill>
          <a:blip r:embed="rId3"/>
          <a:stretch/>
        </p:blipFill>
        <p:spPr>
          <a:xfrm>
            <a:off x="914400" y="2181600"/>
            <a:ext cx="1142640" cy="499320"/>
          </a:xfrm>
          <a:prstGeom prst="rect">
            <a:avLst/>
          </a:prstGeom>
          <a:ln w="0">
            <a:noFill/>
          </a:ln>
        </p:spPr>
      </p:pic>
      <p:pic>
        <p:nvPicPr>
          <p:cNvPr id="193" name="그림 179"/>
          <p:cNvPicPr/>
          <p:nvPr/>
        </p:nvPicPr>
        <p:blipFill>
          <a:blip r:embed="rId4"/>
          <a:stretch/>
        </p:blipFill>
        <p:spPr>
          <a:xfrm>
            <a:off x="5762880" y="2514600"/>
            <a:ext cx="1323360" cy="375840"/>
          </a:xfrm>
          <a:prstGeom prst="rect">
            <a:avLst/>
          </a:prstGeom>
          <a:ln w="0">
            <a:noFill/>
          </a:ln>
        </p:spPr>
      </p:pic>
      <p:pic>
        <p:nvPicPr>
          <p:cNvPr id="194" name="그림 180"/>
          <p:cNvPicPr/>
          <p:nvPr/>
        </p:nvPicPr>
        <p:blipFill>
          <a:blip r:embed="rId5"/>
          <a:stretch/>
        </p:blipFill>
        <p:spPr>
          <a:xfrm>
            <a:off x="914400" y="3970800"/>
            <a:ext cx="1264680" cy="1743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 20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4.6 </a:t>
            </a:r>
            <a:r>
              <a:rPr lang="en-US" sz="1800" b="1" strike="noStrike" spc="-18">
                <a:solidFill>
                  <a:srgbClr val="222222"/>
                </a:solidFill>
                <a:latin typeface="Noto Sans CJK SC"/>
                <a:ea typeface="Arial Bold"/>
              </a:rPr>
              <a:t>My SFM ( Safety Feedback Meaurement 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96" name="Text 21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97" name="TextBox 183"/>
          <p:cNvSpPr/>
          <p:nvPr/>
        </p:nvSpPr>
        <p:spPr>
          <a:xfrm>
            <a:off x="686160" y="1371600"/>
            <a:ext cx="8472240" cy="35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SFM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관리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( input, excel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등 지원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월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1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회 엑셀 데이터 업로드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순위정보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기간별 비교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추이 및 모니터링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항목별 상대 비교 모니터링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일반 사용자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SFM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점수 및 순위 데시보드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관리자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(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그룹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) SFM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데시보드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 2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4.7 </a:t>
            </a:r>
            <a:r>
              <a:rPr lang="ko-KR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안전 기준 관리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99" name="Text 3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00" name="TextBox 2"/>
          <p:cNvSpPr/>
          <p:nvPr/>
        </p:nvSpPr>
        <p:spPr>
          <a:xfrm>
            <a:off x="686160" y="1371600"/>
            <a:ext cx="8472240" cy="35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위반 분류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위반 대상 대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중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소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위반 장소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위반 유형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01" name="그림 200"/>
          <p:cNvPicPr/>
          <p:nvPr/>
        </p:nvPicPr>
        <p:blipFill>
          <a:blip r:embed="rId2"/>
          <a:stretch/>
        </p:blipFill>
        <p:spPr>
          <a:xfrm>
            <a:off x="4500000" y="1260000"/>
            <a:ext cx="3894840" cy="439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 4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4.8 </a:t>
            </a:r>
            <a:r>
              <a:rPr lang="ko-KR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안전 스티커 발부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03" name="Text 5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04" name="TextBox 3"/>
          <p:cNvSpPr/>
          <p:nvPr/>
        </p:nvSpPr>
        <p:spPr>
          <a:xfrm>
            <a:off x="686160" y="1371600"/>
            <a:ext cx="8472240" cy="35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업체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위반자 정보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위반 차량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차량 운전자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위반일시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관련부서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공사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/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작업명 – 허가서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05" name="그림 204"/>
          <p:cNvPicPr/>
          <p:nvPr/>
        </p:nvPicPr>
        <p:blipFill>
          <a:blip r:embed="rId2"/>
          <a:stretch/>
        </p:blipFill>
        <p:spPr>
          <a:xfrm>
            <a:off x="556560" y="2880000"/>
            <a:ext cx="8263440" cy="3083400"/>
          </a:xfrm>
          <a:prstGeom prst="rect">
            <a:avLst/>
          </a:prstGeom>
          <a:ln w="0">
            <a:noFill/>
          </a:ln>
        </p:spPr>
      </p:pic>
      <p:pic>
        <p:nvPicPr>
          <p:cNvPr id="206" name="그림 205"/>
          <p:cNvPicPr/>
          <p:nvPr/>
        </p:nvPicPr>
        <p:blipFill>
          <a:blip r:embed="rId3"/>
          <a:stretch/>
        </p:blipFill>
        <p:spPr>
          <a:xfrm>
            <a:off x="7805520" y="1080000"/>
            <a:ext cx="3894840" cy="439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 6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4.9 </a:t>
            </a:r>
            <a:r>
              <a:rPr lang="ko-KR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안전 모니터링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08" name="Text 7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09" name="그림 208"/>
          <p:cNvPicPr/>
          <p:nvPr/>
        </p:nvPicPr>
        <p:blipFill>
          <a:blip r:embed="rId2"/>
          <a:stretch/>
        </p:blipFill>
        <p:spPr>
          <a:xfrm>
            <a:off x="443160" y="1117080"/>
            <a:ext cx="11328840" cy="455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 48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4.10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환경설정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1" name="Text 49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2" name="TextBox 186"/>
          <p:cNvSpPr/>
          <p:nvPr/>
        </p:nvSpPr>
        <p:spPr>
          <a:xfrm>
            <a:off x="686160" y="1371600"/>
            <a:ext cx="8472240" cy="35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알림의 종류 설정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알림의 방식 설정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알림의 범위 시간대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디자인 색감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크기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온도 지역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시스템 권한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 50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4.11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프로필 관리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4" name="Text 51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5" name="TextBox 189"/>
          <p:cNvSpPr/>
          <p:nvPr/>
        </p:nvSpPr>
        <p:spPr>
          <a:xfrm>
            <a:off x="3884760" y="2770920"/>
            <a:ext cx="3203640" cy="1121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사용자 정보 변경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공개정보의 범위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기타 개인의 정보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16" name="그림 190"/>
          <p:cNvPicPr/>
          <p:nvPr/>
        </p:nvPicPr>
        <p:blipFill>
          <a:blip r:embed="rId2"/>
          <a:stretch/>
        </p:blipFill>
        <p:spPr>
          <a:xfrm>
            <a:off x="457200" y="1143000"/>
            <a:ext cx="2514240" cy="5084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 18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5.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개발 범위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8" name="Text 19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9" name="TextBox 193"/>
          <p:cNvSpPr/>
          <p:nvPr/>
        </p:nvSpPr>
        <p:spPr>
          <a:xfrm>
            <a:off x="5029200" y="4114800"/>
            <a:ext cx="6400440" cy="251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600" b="0" strike="noStrike" spc="-1">
                <a:solidFill>
                  <a:srgbClr val="000000"/>
                </a:solidFill>
                <a:latin typeface="Arial"/>
              </a:rPr>
              <a:t>모바일 웹앱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( iOS , Android </a:t>
            </a:r>
            <a:r>
              <a:rPr lang="zh-CN" sz="1600" b="0" strike="noStrike" spc="-1">
                <a:solidFill>
                  <a:srgbClr val="000000"/>
                </a:solidFill>
                <a:latin typeface="Arial"/>
              </a:rPr>
              <a:t>동일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UI </a:t>
            </a:r>
            <a:r>
              <a:rPr lang="zh-CN" sz="1600" b="0" strike="noStrike" spc="-1">
                <a:solidFill>
                  <a:srgbClr val="000000"/>
                </a:solidFill>
                <a:latin typeface="Arial"/>
              </a:rPr>
              <a:t>지원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WebService</a:t>
            </a: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Web Server (WAS)</a:t>
            </a: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Restfull Api</a:t>
            </a: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Push Server</a:t>
            </a: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SignalR Service</a:t>
            </a: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600" b="0" strike="noStrike" spc="-1">
                <a:solidFill>
                  <a:srgbClr val="000000"/>
                </a:solidFill>
                <a:latin typeface="Arial"/>
              </a:rPr>
              <a:t>기타 레거시 연동</a:t>
            </a: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600" b="0" strike="noStrike" spc="-1">
                <a:solidFill>
                  <a:srgbClr val="000000"/>
                </a:solidFill>
                <a:latin typeface="Arial"/>
              </a:rPr>
              <a:t>배포 시스템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( </a:t>
            </a:r>
            <a:r>
              <a:rPr lang="zh-CN" sz="1600" b="0" strike="noStrike" spc="-1">
                <a:solidFill>
                  <a:srgbClr val="000000"/>
                </a:solidFill>
                <a:latin typeface="Arial"/>
              </a:rPr>
              <a:t>젠킨스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+ @, </a:t>
            </a:r>
            <a:r>
              <a:rPr lang="zh-CN" sz="1600" b="0" strike="noStrike" spc="-1">
                <a:solidFill>
                  <a:srgbClr val="000000"/>
                </a:solidFill>
                <a:latin typeface="Arial"/>
              </a:rPr>
              <a:t>자체구축 </a:t>
            </a: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)</a:t>
            </a: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600" b="0" strike="noStrike" spc="-1">
                <a:solidFill>
                  <a:srgbClr val="000000"/>
                </a:solidFill>
                <a:latin typeface="Arial"/>
              </a:rPr>
              <a:t>보안 및 시스템 관리 시스템</a:t>
            </a:r>
            <a:endParaRPr lang="en-US" sz="16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0" name="직사각형 16"/>
          <p:cNvSpPr/>
          <p:nvPr/>
        </p:nvSpPr>
        <p:spPr>
          <a:xfrm>
            <a:off x="489240" y="2431800"/>
            <a:ext cx="2132280" cy="1490040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1" name="TextBox 12"/>
          <p:cNvSpPr/>
          <p:nvPr/>
        </p:nvSpPr>
        <p:spPr>
          <a:xfrm>
            <a:off x="783000" y="2446560"/>
            <a:ext cx="84420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Web Server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22" name="그래픽 13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3"/>
              </a:ext>
            </a:extLst>
          </a:blip>
          <a:stretch/>
        </p:blipFill>
        <p:spPr>
          <a:xfrm>
            <a:off x="490680" y="2423880"/>
            <a:ext cx="285840" cy="285840"/>
          </a:xfrm>
          <a:prstGeom prst="rect">
            <a:avLst/>
          </a:prstGeom>
          <a:ln w="0">
            <a:noFill/>
          </a:ln>
        </p:spPr>
      </p:pic>
      <p:sp>
        <p:nvSpPr>
          <p:cNvPr id="223" name="직사각형 21"/>
          <p:cNvSpPr/>
          <p:nvPr/>
        </p:nvSpPr>
        <p:spPr>
          <a:xfrm>
            <a:off x="2881080" y="2433600"/>
            <a:ext cx="2807640" cy="1488960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4" name="TextBox 13"/>
          <p:cNvSpPr/>
          <p:nvPr/>
        </p:nvSpPr>
        <p:spPr>
          <a:xfrm>
            <a:off x="3204720" y="2453040"/>
            <a:ext cx="76176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DB Server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25" name="그래픽 15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4"/>
              </a:ext>
            </a:extLst>
          </a:blip>
          <a:stretch/>
        </p:blipFill>
        <p:spPr>
          <a:xfrm>
            <a:off x="2872080" y="2430360"/>
            <a:ext cx="285840" cy="285840"/>
          </a:xfrm>
          <a:prstGeom prst="rect">
            <a:avLst/>
          </a:prstGeom>
          <a:ln w="0">
            <a:noFill/>
          </a:ln>
        </p:spPr>
      </p:pic>
      <p:sp>
        <p:nvSpPr>
          <p:cNvPr id="226" name="직사각형 23"/>
          <p:cNvSpPr/>
          <p:nvPr/>
        </p:nvSpPr>
        <p:spPr>
          <a:xfrm>
            <a:off x="5961240" y="2435040"/>
            <a:ext cx="2807280" cy="1498320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7" name="TextBox 21"/>
          <p:cNvSpPr/>
          <p:nvPr/>
        </p:nvSpPr>
        <p:spPr>
          <a:xfrm>
            <a:off x="6220440" y="2449800"/>
            <a:ext cx="62280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SignalR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28" name="그래픽 18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6"/>
              </a:ext>
            </a:extLst>
          </a:blip>
          <a:stretch/>
        </p:blipFill>
        <p:spPr>
          <a:xfrm>
            <a:off x="5962680" y="2427120"/>
            <a:ext cx="285840" cy="285840"/>
          </a:xfrm>
          <a:prstGeom prst="rect">
            <a:avLst/>
          </a:prstGeom>
          <a:ln w="0">
            <a:noFill/>
          </a:ln>
        </p:spPr>
      </p:pic>
      <p:sp>
        <p:nvSpPr>
          <p:cNvPr id="229" name="직사각형 26"/>
          <p:cNvSpPr/>
          <p:nvPr/>
        </p:nvSpPr>
        <p:spPr>
          <a:xfrm>
            <a:off x="8998560" y="2435040"/>
            <a:ext cx="2502360" cy="1498320"/>
          </a:xfrm>
          <a:prstGeom prst="rect">
            <a:avLst/>
          </a:prstGeom>
          <a:noFill/>
          <a:ln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0" name="TextBox 24"/>
          <p:cNvSpPr/>
          <p:nvPr/>
        </p:nvSpPr>
        <p:spPr>
          <a:xfrm>
            <a:off x="9273600" y="2449800"/>
            <a:ext cx="101628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Push Message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31" name="그래픽 19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8"/>
              </a:ext>
            </a:extLst>
          </a:blip>
          <a:stretch/>
        </p:blipFill>
        <p:spPr>
          <a:xfrm>
            <a:off x="8996040" y="2427120"/>
            <a:ext cx="285840" cy="285840"/>
          </a:xfrm>
          <a:prstGeom prst="rect">
            <a:avLst/>
          </a:prstGeom>
          <a:ln w="0">
            <a:noFill/>
          </a:ln>
        </p:spPr>
      </p:pic>
      <p:sp>
        <p:nvSpPr>
          <p:cNvPr id="232" name="Shape 11"/>
          <p:cNvSpPr/>
          <p:nvPr/>
        </p:nvSpPr>
        <p:spPr>
          <a:xfrm>
            <a:off x="3673800" y="2971800"/>
            <a:ext cx="607680" cy="95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 53"/>
          <p:cNvSpPr/>
          <p:nvPr/>
        </p:nvSpPr>
        <p:spPr>
          <a:xfrm>
            <a:off x="4263120" y="3124800"/>
            <a:ext cx="70308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276"/>
              </a:lnSpc>
            </a:pPr>
            <a:r>
              <a:rPr lang="en-US" sz="1000" b="0" strike="noStrike" spc="-9">
                <a:solidFill>
                  <a:srgbClr val="555555"/>
                </a:solidFill>
                <a:latin typeface="Arial"/>
                <a:ea typeface="Arial Regular"/>
              </a:rPr>
              <a:t>PostgreSQL Instance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34" name="Image 14" descr=" 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0"/>
              </a:ext>
            </a:extLst>
          </a:blip>
          <a:stretch/>
        </p:blipFill>
        <p:spPr>
          <a:xfrm>
            <a:off x="3692880" y="2971800"/>
            <a:ext cx="569880" cy="569520"/>
          </a:xfrm>
          <a:prstGeom prst="rect">
            <a:avLst/>
          </a:prstGeom>
          <a:ln w="0">
            <a:noFill/>
          </a:ln>
        </p:spPr>
      </p:pic>
      <p:sp>
        <p:nvSpPr>
          <p:cNvPr id="235" name="Shape 12"/>
          <p:cNvSpPr/>
          <p:nvPr/>
        </p:nvSpPr>
        <p:spPr>
          <a:xfrm>
            <a:off x="9373320" y="2982600"/>
            <a:ext cx="607680" cy="95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Shape 14"/>
          <p:cNvSpPr/>
          <p:nvPr/>
        </p:nvSpPr>
        <p:spPr>
          <a:xfrm>
            <a:off x="7377480" y="2982600"/>
            <a:ext cx="607680" cy="95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Shape 16"/>
          <p:cNvSpPr/>
          <p:nvPr/>
        </p:nvSpPr>
        <p:spPr>
          <a:xfrm>
            <a:off x="10349280" y="2982600"/>
            <a:ext cx="607680" cy="95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 58"/>
          <p:cNvSpPr/>
          <p:nvPr/>
        </p:nvSpPr>
        <p:spPr>
          <a:xfrm>
            <a:off x="5905440" y="1011240"/>
            <a:ext cx="645840" cy="36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457200">
              <a:lnSpc>
                <a:spcPts val="1276"/>
              </a:lnSpc>
            </a:pPr>
            <a:r>
              <a:rPr lang="en-US" sz="1000" b="0" strike="noStrike" spc="-9">
                <a:solidFill>
                  <a:srgbClr val="555555"/>
                </a:solidFill>
                <a:latin typeface="Arial"/>
                <a:ea typeface="Arial Regular"/>
              </a:rPr>
              <a:t>Service Gateway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239" name="Image 20" descr=" 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2"/>
              </a:ext>
            </a:extLst>
          </a:blip>
          <a:stretch/>
        </p:blipFill>
        <p:spPr>
          <a:xfrm>
            <a:off x="5257800" y="914400"/>
            <a:ext cx="569880" cy="569520"/>
          </a:xfrm>
          <a:prstGeom prst="rect">
            <a:avLst/>
          </a:prstGeom>
          <a:ln w="0">
            <a:noFill/>
          </a:ln>
        </p:spPr>
      </p:pic>
      <p:cxnSp>
        <p:nvCxnSpPr>
          <p:cNvPr id="240" name="직선 연결선[R] 24"/>
          <p:cNvCxnSpPr>
            <a:stCxn id="238" idx="2"/>
            <a:endCxn id="220" idx="0"/>
          </p:cNvCxnSpPr>
          <p:nvPr/>
        </p:nvCxnSpPr>
        <p:spPr>
          <a:xfrm rot="5400000">
            <a:off x="3361320" y="-434880"/>
            <a:ext cx="1060920" cy="4673520"/>
          </a:xfrm>
          <a:prstGeom prst="bentConnector3">
            <a:avLst>
              <a:gd name="adj1" fmla="val 50000"/>
            </a:avLst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cxnSp>
        <p:nvCxnSpPr>
          <p:cNvPr id="241" name="직선 연결선[R] 27"/>
          <p:cNvCxnSpPr>
            <a:stCxn id="238" idx="2"/>
            <a:endCxn id="226" idx="0"/>
          </p:cNvCxnSpPr>
          <p:nvPr/>
        </p:nvCxnSpPr>
        <p:spPr>
          <a:xfrm rot="16200000" flipH="1">
            <a:off x="6264720" y="1334520"/>
            <a:ext cx="1064160" cy="1136880"/>
          </a:xfrm>
          <a:prstGeom prst="bentConnector3">
            <a:avLst>
              <a:gd name="adj1" fmla="val 50016"/>
            </a:avLst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cxnSp>
        <p:nvCxnSpPr>
          <p:cNvPr id="242" name="직선 연결선[R] 28"/>
          <p:cNvCxnSpPr>
            <a:stCxn id="238" idx="2"/>
            <a:endCxn id="229" idx="0"/>
          </p:cNvCxnSpPr>
          <p:nvPr/>
        </p:nvCxnSpPr>
        <p:spPr>
          <a:xfrm rot="16200000" flipH="1">
            <a:off x="7707240" y="-107640"/>
            <a:ext cx="1064160" cy="4021560"/>
          </a:xfrm>
          <a:prstGeom prst="bentConnector3">
            <a:avLst>
              <a:gd name="adj1" fmla="val 50016"/>
            </a:avLst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cxnSp>
        <p:nvCxnSpPr>
          <p:cNvPr id="243" name="직선 연결선[R] 29"/>
          <p:cNvCxnSpPr>
            <a:stCxn id="238" idx="2"/>
            <a:endCxn id="223" idx="0"/>
          </p:cNvCxnSpPr>
          <p:nvPr/>
        </p:nvCxnSpPr>
        <p:spPr>
          <a:xfrm rot="5400000">
            <a:off x="4725000" y="930600"/>
            <a:ext cx="1062720" cy="1944000"/>
          </a:xfrm>
          <a:prstGeom prst="bentConnector3">
            <a:avLst>
              <a:gd name="adj1" fmla="val 50050"/>
            </a:avLst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pic>
        <p:nvPicPr>
          <p:cNvPr id="244" name="그림 218"/>
          <p:cNvPicPr/>
          <p:nvPr/>
        </p:nvPicPr>
        <p:blipFill>
          <a:blip r:embed="rId13"/>
          <a:stretch/>
        </p:blipFill>
        <p:spPr>
          <a:xfrm>
            <a:off x="9612360" y="2901960"/>
            <a:ext cx="1360080" cy="714960"/>
          </a:xfrm>
          <a:prstGeom prst="rect">
            <a:avLst/>
          </a:prstGeom>
          <a:ln w="0">
            <a:noFill/>
          </a:ln>
        </p:spPr>
      </p:pic>
      <p:pic>
        <p:nvPicPr>
          <p:cNvPr id="245" name="그래픽 26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5"/>
              </a:ext>
            </a:extLst>
          </a:blip>
          <a:stretch/>
        </p:blipFill>
        <p:spPr>
          <a:xfrm>
            <a:off x="1502640" y="2963880"/>
            <a:ext cx="466560" cy="466560"/>
          </a:xfrm>
          <a:prstGeom prst="rect">
            <a:avLst/>
          </a:prstGeom>
          <a:ln w="0">
            <a:noFill/>
          </a:ln>
        </p:spPr>
      </p:pic>
      <p:pic>
        <p:nvPicPr>
          <p:cNvPr id="246" name="그래픽 29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7"/>
              </a:ext>
            </a:extLst>
          </a:blip>
          <a:stretch/>
        </p:blipFill>
        <p:spPr>
          <a:xfrm>
            <a:off x="1143000" y="3046320"/>
            <a:ext cx="322560" cy="316080"/>
          </a:xfrm>
          <a:prstGeom prst="rect">
            <a:avLst/>
          </a:prstGeom>
          <a:ln w="0">
            <a:noFill/>
          </a:ln>
        </p:spPr>
      </p:pic>
      <p:pic>
        <p:nvPicPr>
          <p:cNvPr id="247" name="그래픽 30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9"/>
              </a:ext>
            </a:extLst>
          </a:blip>
          <a:stretch/>
        </p:blipFill>
        <p:spPr>
          <a:xfrm>
            <a:off x="7446240" y="2963880"/>
            <a:ext cx="466560" cy="466560"/>
          </a:xfrm>
          <a:prstGeom prst="rect">
            <a:avLst/>
          </a:prstGeom>
          <a:ln w="0">
            <a:noFill/>
          </a:ln>
        </p:spPr>
      </p:pic>
      <p:pic>
        <p:nvPicPr>
          <p:cNvPr id="248" name="그래픽 33"/>
          <p:cNvPicPr/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21"/>
              </a:ext>
            </a:extLst>
          </a:blip>
          <a:stretch/>
        </p:blipFill>
        <p:spPr>
          <a:xfrm>
            <a:off x="7086600" y="3046320"/>
            <a:ext cx="322560" cy="316080"/>
          </a:xfrm>
          <a:prstGeom prst="rect">
            <a:avLst/>
          </a:prstGeom>
          <a:ln w="0">
            <a:noFill/>
          </a:ln>
        </p:spPr>
      </p:pic>
      <p:pic>
        <p:nvPicPr>
          <p:cNvPr id="249" name="그림 223"/>
          <p:cNvPicPr/>
          <p:nvPr/>
        </p:nvPicPr>
        <p:blipFill>
          <a:blip r:embed="rId22"/>
          <a:stretch/>
        </p:blipFill>
        <p:spPr>
          <a:xfrm>
            <a:off x="3556440" y="4343400"/>
            <a:ext cx="1015200" cy="1770120"/>
          </a:xfrm>
          <a:prstGeom prst="rect">
            <a:avLst/>
          </a:prstGeom>
          <a:ln w="0">
            <a:noFill/>
          </a:ln>
        </p:spPr>
      </p:pic>
      <p:sp>
        <p:nvSpPr>
          <p:cNvPr id="250" name="직사각형 28"/>
          <p:cNvSpPr/>
          <p:nvPr/>
        </p:nvSpPr>
        <p:spPr>
          <a:xfrm>
            <a:off x="496440" y="4384440"/>
            <a:ext cx="1942200" cy="657000"/>
          </a:xfrm>
          <a:prstGeom prst="rect">
            <a:avLst/>
          </a:prstGeom>
          <a:noFill/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51" name="그래픽 34"/>
          <p:cNvPicPr/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24"/>
              </a:ext>
            </a:extLst>
          </a:blip>
          <a:stretch/>
        </p:blipFill>
        <p:spPr>
          <a:xfrm>
            <a:off x="493200" y="4382640"/>
            <a:ext cx="303120" cy="303120"/>
          </a:xfrm>
          <a:prstGeom prst="rect">
            <a:avLst/>
          </a:prstGeom>
          <a:ln w="0">
            <a:noFill/>
          </a:ln>
        </p:spPr>
      </p:pic>
      <p:sp>
        <p:nvSpPr>
          <p:cNvPr id="252" name="TextBox 26"/>
          <p:cNvSpPr/>
          <p:nvPr/>
        </p:nvSpPr>
        <p:spPr>
          <a:xfrm>
            <a:off x="836280" y="4401720"/>
            <a:ext cx="8665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레거시</a:t>
            </a: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1 </a:t>
            </a:r>
            <a:r>
              <a:rPr lang="zh-CN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연동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53" name="직사각형 29"/>
          <p:cNvSpPr/>
          <p:nvPr/>
        </p:nvSpPr>
        <p:spPr>
          <a:xfrm>
            <a:off x="496440" y="5259600"/>
            <a:ext cx="1942200" cy="657000"/>
          </a:xfrm>
          <a:prstGeom prst="rect">
            <a:avLst/>
          </a:prstGeom>
          <a:noFill/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54" name="그래픽 44"/>
          <p:cNvPicPr/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26"/>
              </a:ext>
            </a:extLst>
          </a:blip>
          <a:stretch/>
        </p:blipFill>
        <p:spPr>
          <a:xfrm>
            <a:off x="493200" y="5257800"/>
            <a:ext cx="303120" cy="303120"/>
          </a:xfrm>
          <a:prstGeom prst="rect">
            <a:avLst/>
          </a:prstGeom>
          <a:ln w="0">
            <a:noFill/>
          </a:ln>
        </p:spPr>
      </p:pic>
      <p:sp>
        <p:nvSpPr>
          <p:cNvPr id="255" name="TextBox 27"/>
          <p:cNvSpPr/>
          <p:nvPr/>
        </p:nvSpPr>
        <p:spPr>
          <a:xfrm>
            <a:off x="836280" y="5276880"/>
            <a:ext cx="8665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zh-CN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레거시</a:t>
            </a: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2 </a:t>
            </a:r>
            <a:r>
              <a:rPr lang="zh-CN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연동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 11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목차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05" name="Text 12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06" name="TextBox 93"/>
          <p:cNvSpPr/>
          <p:nvPr/>
        </p:nvSpPr>
        <p:spPr>
          <a:xfrm>
            <a:off x="457200" y="1371600"/>
            <a:ext cx="5257440" cy="41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1" strike="noStrike" spc="-1">
                <a:solidFill>
                  <a:srgbClr val="000000"/>
                </a:solidFill>
                <a:latin typeface="Arial"/>
              </a:rPr>
              <a:t>제안 배경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1" strike="noStrike" spc="-1">
                <a:solidFill>
                  <a:srgbClr val="000000"/>
                </a:solidFill>
                <a:latin typeface="Arial"/>
              </a:rPr>
              <a:t>프로젝트 개요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1" strike="noStrike" spc="-1">
                <a:solidFill>
                  <a:srgbClr val="000000"/>
                </a:solidFill>
                <a:latin typeface="Arial"/>
              </a:rPr>
              <a:t>사용자 관리 및 인증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1" strike="noStrike" spc="-1">
                <a:solidFill>
                  <a:srgbClr val="000000"/>
                </a:solidFill>
                <a:latin typeface="Arial"/>
              </a:rPr>
              <a:t>앱  구성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생일자 관리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 Present Day )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식단 안내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식단 의견 커뮤니티 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날씨 정보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사내 시스템 허브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 Connect Hub )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My SFM ( Safety Feedback Meaurement )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안전기준정보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안전 스티커 발부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안전위반 모니터링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환경설정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432000" lvl="1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프로필 관리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1" strike="noStrike" spc="-1">
                <a:solidFill>
                  <a:srgbClr val="000000"/>
                </a:solidFill>
                <a:latin typeface="Arial"/>
              </a:rPr>
              <a:t>개발 범위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1" strike="noStrike" spc="-1">
                <a:solidFill>
                  <a:srgbClr val="000000"/>
                </a:solidFill>
                <a:latin typeface="Arial"/>
              </a:rPr>
              <a:t>개발 기술 제안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1" strike="noStrike" spc="-1">
                <a:solidFill>
                  <a:srgbClr val="000000"/>
                </a:solidFill>
                <a:latin typeface="Arial"/>
              </a:rPr>
              <a:t>개발 일정 및 견적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400" b="1" strike="noStrike" spc="-1">
                <a:solidFill>
                  <a:srgbClr val="000000"/>
                </a:solidFill>
                <a:latin typeface="Arial"/>
              </a:rPr>
              <a:t>참고 사항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 13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6.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개발 기술 제안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57" name="Text 14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58" name="TextBox 232"/>
          <p:cNvSpPr/>
          <p:nvPr/>
        </p:nvSpPr>
        <p:spPr>
          <a:xfrm>
            <a:off x="2057400" y="1143000"/>
            <a:ext cx="7146360" cy="388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Swift / Flutter / React Native /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Vue / WebView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기반 하이브리드 앱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.NET8 / PostgreSQL / messageQueue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/ SignalR /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WebPush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OAuth2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또는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LDAP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연동 가능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Public key Token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Xls, xlsx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csv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데이터 처리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DB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스케줄러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OS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스케줄러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( linux, win, mac 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UI/UX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1" strike="noStrike" spc="-1">
                <a:solidFill>
                  <a:srgbClr val="000000"/>
                </a:solidFill>
                <a:latin typeface="Arial"/>
              </a:rPr>
              <a:t>와이어프레임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제공 (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설계서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1" strike="noStrike" spc="-1">
                <a:solidFill>
                  <a:srgbClr val="000000"/>
                </a:solidFill>
                <a:latin typeface="Arial"/>
              </a:rPr>
              <a:t>실시간 일정계획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제공( wbs 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개발진행과정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feedback </a:t>
            </a:r>
            <a:r>
              <a:rPr lang="zh-CN" sz="1800" b="1" strike="noStrike" spc="-1">
                <a:solidFill>
                  <a:srgbClr val="000000"/>
                </a:solidFill>
                <a:latin typeface="Arial"/>
              </a:rPr>
              <a:t>시스템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제공 ( devops 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모바일 친화적 화면 구성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 38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7.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개발 일정 및 견적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60" name="Text 39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61" name="TextBox 235"/>
          <p:cNvSpPr/>
          <p:nvPr/>
        </p:nvSpPr>
        <p:spPr>
          <a:xfrm>
            <a:off x="457200" y="1143000"/>
            <a:ext cx="10972440" cy="2785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일반적인 일정 계획을 작성해서 드립니다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참조용으로 사용하세요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기획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/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설계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	→ 	1~2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주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	: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화면 설계서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데이터 구조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개발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	→	4~6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주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: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앱 기능 개발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관리자 기능 개발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테스트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	→	1~2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주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: QA,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내부 검증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배포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/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교육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→	1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주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: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내부 배포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사용자 가이드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 32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8.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참고 사항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63" name="Text 33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64" name="TextBox 238"/>
          <p:cNvSpPr/>
          <p:nvPr/>
        </p:nvSpPr>
        <p:spPr>
          <a:xfrm>
            <a:off x="457200" y="1158840"/>
            <a:ext cx="11032920" cy="1386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검토한 결과 웹앱 형태로도 모두 구현 가능한 범위 입니다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향후 블루투스를 제어 한다든지 등의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네이티브앱 권한의 기능이 필요 할때 하이브리드 형태로 변경 하면 됩니다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하이브리드 형태만으로 하시고져 하는 모든 기능이 구현 가능 합니다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400" b="0" strike="noStrike" spc="-1">
                <a:solidFill>
                  <a:srgbClr val="000000"/>
                </a:solidFill>
                <a:latin typeface="Arial"/>
              </a:rPr>
              <a:t>네이티브는 앱 스토어의 승인과 배포 기준에 따라 비용과 시간이 발생합니다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4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65" name="오른쪽 화살표 239"/>
          <p:cNvSpPr/>
          <p:nvPr/>
        </p:nvSpPr>
        <p:spPr>
          <a:xfrm>
            <a:off x="5029200" y="3958200"/>
            <a:ext cx="1371240" cy="6854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그림 240"/>
          <p:cNvPicPr/>
          <p:nvPr/>
        </p:nvPicPr>
        <p:blipFill>
          <a:blip r:embed="rId2"/>
          <a:stretch/>
        </p:blipFill>
        <p:spPr>
          <a:xfrm>
            <a:off x="7778160" y="2694600"/>
            <a:ext cx="2051280" cy="3200040"/>
          </a:xfrm>
          <a:prstGeom prst="rect">
            <a:avLst/>
          </a:prstGeom>
          <a:ln w="0">
            <a:noFill/>
          </a:ln>
        </p:spPr>
      </p:pic>
      <p:sp>
        <p:nvSpPr>
          <p:cNvPr id="267" name="원호 241"/>
          <p:cNvSpPr/>
          <p:nvPr/>
        </p:nvSpPr>
        <p:spPr>
          <a:xfrm rot="10800000">
            <a:off x="9339480" y="5253480"/>
            <a:ext cx="718920" cy="690120"/>
          </a:xfrm>
          <a:prstGeom prst="arc">
            <a:avLst>
              <a:gd name="adj1" fmla="val 6015761"/>
              <a:gd name="adj2" fmla="val 20890701"/>
            </a:avLst>
          </a:prstGeom>
          <a:noFill/>
          <a:ln w="763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83160" rIns="128160" bIns="8316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8" name="그림 242"/>
          <p:cNvPicPr/>
          <p:nvPr/>
        </p:nvPicPr>
        <p:blipFill>
          <a:blip r:embed="rId3"/>
          <a:stretch/>
        </p:blipFill>
        <p:spPr>
          <a:xfrm>
            <a:off x="7929000" y="2971800"/>
            <a:ext cx="1764000" cy="2742840"/>
          </a:xfrm>
          <a:prstGeom prst="rect">
            <a:avLst/>
          </a:prstGeom>
          <a:ln w="0">
            <a:noFill/>
          </a:ln>
        </p:spPr>
      </p:pic>
      <p:pic>
        <p:nvPicPr>
          <p:cNvPr id="269" name="그림 243"/>
          <p:cNvPicPr/>
          <p:nvPr/>
        </p:nvPicPr>
        <p:blipFill>
          <a:blip r:embed="rId4"/>
          <a:stretch/>
        </p:blipFill>
        <p:spPr>
          <a:xfrm>
            <a:off x="7359480" y="2476440"/>
            <a:ext cx="869760" cy="869760"/>
          </a:xfrm>
          <a:prstGeom prst="rect">
            <a:avLst/>
          </a:prstGeom>
          <a:ln w="0">
            <a:noFill/>
          </a:ln>
        </p:spPr>
      </p:pic>
      <p:pic>
        <p:nvPicPr>
          <p:cNvPr id="270" name="그림 244"/>
          <p:cNvPicPr/>
          <p:nvPr/>
        </p:nvPicPr>
        <p:blipFill>
          <a:blip r:embed="rId2"/>
          <a:stretch/>
        </p:blipFill>
        <p:spPr>
          <a:xfrm>
            <a:off x="1148760" y="2743200"/>
            <a:ext cx="2051280" cy="3200040"/>
          </a:xfrm>
          <a:prstGeom prst="rect">
            <a:avLst/>
          </a:prstGeom>
          <a:ln w="0">
            <a:noFill/>
          </a:ln>
        </p:spPr>
      </p:pic>
      <p:sp>
        <p:nvSpPr>
          <p:cNvPr id="271" name="원호 245"/>
          <p:cNvSpPr/>
          <p:nvPr/>
        </p:nvSpPr>
        <p:spPr>
          <a:xfrm rot="10800000">
            <a:off x="2710080" y="5302080"/>
            <a:ext cx="718920" cy="690120"/>
          </a:xfrm>
          <a:prstGeom prst="arc">
            <a:avLst>
              <a:gd name="adj1" fmla="val 6015761"/>
              <a:gd name="adj2" fmla="val 20890701"/>
            </a:avLst>
          </a:prstGeom>
          <a:noFill/>
          <a:ln w="7632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83160" rIns="128160" bIns="8316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그림 246"/>
          <p:cNvPicPr/>
          <p:nvPr/>
        </p:nvPicPr>
        <p:blipFill>
          <a:blip r:embed="rId3"/>
          <a:stretch/>
        </p:blipFill>
        <p:spPr>
          <a:xfrm>
            <a:off x="1299600" y="3020400"/>
            <a:ext cx="1764000" cy="2742840"/>
          </a:xfrm>
          <a:prstGeom prst="rect">
            <a:avLst/>
          </a:prstGeom>
          <a:ln w="0">
            <a:noFill/>
          </a:ln>
        </p:spPr>
      </p:pic>
      <p:pic>
        <p:nvPicPr>
          <p:cNvPr id="273" name="그림 247"/>
          <p:cNvPicPr/>
          <p:nvPr/>
        </p:nvPicPr>
        <p:blipFill>
          <a:blip r:embed="rId5"/>
          <a:stretch/>
        </p:blipFill>
        <p:spPr>
          <a:xfrm>
            <a:off x="641520" y="2514600"/>
            <a:ext cx="1379520" cy="793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34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SK GAS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75" name="Text 35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76" name="TextBox 250"/>
          <p:cNvSpPr/>
          <p:nvPr/>
        </p:nvSpPr>
        <p:spPr>
          <a:xfrm>
            <a:off x="3355560" y="2971800"/>
            <a:ext cx="4416480" cy="421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귀사의 무궁한 발전을 기원 합니다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 36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1.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제안 배경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08" name="Text 37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09" name="TextBox 96"/>
          <p:cNvSpPr/>
          <p:nvPr/>
        </p:nvSpPr>
        <p:spPr>
          <a:xfrm>
            <a:off x="187920" y="2761560"/>
            <a:ext cx="11832480" cy="1338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SK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가스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G.Hub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사내 앱 개발을 통해 구성원 간 소통을 활성화하고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사내 편의 기능을 제공하고자 합니다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본 제안서는 앱의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MVP(Minimum Viable Product)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개발 범위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기능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디자인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배포 방안을 포함하며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예상 견적과 개발 기간을 제시합니다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30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2.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프로젝트 개요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11" name="Text 31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12" name="TextBox 99"/>
          <p:cNvSpPr/>
          <p:nvPr/>
        </p:nvSpPr>
        <p:spPr>
          <a:xfrm>
            <a:off x="457200" y="1220040"/>
            <a:ext cx="11201040" cy="243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목표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: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구성원 간 소통 강화 및 편의 기능 제공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대상 사용자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: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약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50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명 내외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플랫폼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: Windows / iOS / Android (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웹앱 →하이브리드 →네이티브앱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)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점진적 필요에 따라 변화 제안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13" name="TextBox 100"/>
          <p:cNvSpPr/>
          <p:nvPr/>
        </p:nvSpPr>
        <p:spPr>
          <a:xfrm>
            <a:off x="457200" y="3429000"/>
            <a:ext cx="11201040" cy="2331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주요 특징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최소 기능 중심의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MVP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개발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다양한 방식의 데이터 수집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  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레거시 연동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   File input(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엑셀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doc, csv, ods …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등 점진적 확장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타 시스템 연계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( sso, token,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단순 링크 웹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/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앱 … 등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데스크탑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모바일 모든 기기에서의 웹 사용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 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14" name="그림 113"/>
          <p:cNvPicPr/>
          <p:nvPr/>
        </p:nvPicPr>
        <p:blipFill>
          <a:blip r:embed="rId2"/>
          <a:stretch/>
        </p:blipFill>
        <p:spPr>
          <a:xfrm>
            <a:off x="7380000" y="3081960"/>
            <a:ext cx="4480920" cy="2679840"/>
          </a:xfrm>
          <a:prstGeom prst="rect">
            <a:avLst/>
          </a:prstGeom>
          <a:ln w="0">
            <a:noFill/>
          </a:ln>
        </p:spPr>
      </p:pic>
      <p:pic>
        <p:nvPicPr>
          <p:cNvPr id="115" name="그림 114"/>
          <p:cNvPicPr/>
          <p:nvPr/>
        </p:nvPicPr>
        <p:blipFill>
          <a:blip r:embed="rId3"/>
          <a:stretch/>
        </p:blipFill>
        <p:spPr>
          <a:xfrm>
            <a:off x="5940000" y="2988000"/>
            <a:ext cx="1226160" cy="2558880"/>
          </a:xfrm>
          <a:prstGeom prst="rect">
            <a:avLst/>
          </a:prstGeom>
          <a:ln w="0">
            <a:noFill/>
          </a:ln>
        </p:spPr>
      </p:pic>
      <p:pic>
        <p:nvPicPr>
          <p:cNvPr id="116" name="그림 115"/>
          <p:cNvPicPr/>
          <p:nvPr/>
        </p:nvPicPr>
        <p:blipFill>
          <a:blip r:embed="rId4"/>
          <a:stretch/>
        </p:blipFill>
        <p:spPr>
          <a:xfrm>
            <a:off x="5940000" y="4209120"/>
            <a:ext cx="1226160" cy="2558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28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3.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사용자 관리 및 인증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18" name="Text 29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19" name="TextBox 103"/>
          <p:cNvSpPr/>
          <p:nvPr/>
        </p:nvSpPr>
        <p:spPr>
          <a:xfrm>
            <a:off x="3971160" y="3657600"/>
            <a:ext cx="2429280" cy="182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사용자 연동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사용자 관리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인증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(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로그인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)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기능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SSO, LDAP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20" name="TextBox 8"/>
          <p:cNvSpPr/>
          <p:nvPr/>
        </p:nvSpPr>
        <p:spPr>
          <a:xfrm>
            <a:off x="700920" y="1870560"/>
            <a:ext cx="50976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LDAP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21" name="직사각형 9"/>
          <p:cNvSpPr/>
          <p:nvPr/>
        </p:nvSpPr>
        <p:spPr>
          <a:xfrm>
            <a:off x="331200" y="914400"/>
            <a:ext cx="5614560" cy="598320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22" name="TextBox 10"/>
          <p:cNvSpPr/>
          <p:nvPr/>
        </p:nvSpPr>
        <p:spPr>
          <a:xfrm>
            <a:off x="308160" y="914400"/>
            <a:ext cx="60840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Internet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23" name="TextBox 14"/>
          <p:cNvSpPr/>
          <p:nvPr/>
        </p:nvSpPr>
        <p:spPr>
          <a:xfrm>
            <a:off x="3223440" y="1215000"/>
            <a:ext cx="47736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9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Users</a:t>
            </a:r>
            <a:endParaRPr lang="en-US" sz="9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24" name="그래픽 9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3"/>
              </a:ext>
            </a:extLst>
          </a:blip>
          <a:stretch/>
        </p:blipFill>
        <p:spPr>
          <a:xfrm>
            <a:off x="385560" y="1847880"/>
            <a:ext cx="286560" cy="286560"/>
          </a:xfrm>
          <a:prstGeom prst="rect">
            <a:avLst/>
          </a:prstGeom>
          <a:ln w="0">
            <a:noFill/>
          </a:ln>
        </p:spPr>
      </p:pic>
      <p:sp>
        <p:nvSpPr>
          <p:cNvPr id="125" name="TextBox 15"/>
          <p:cNvSpPr/>
          <p:nvPr/>
        </p:nvSpPr>
        <p:spPr>
          <a:xfrm>
            <a:off x="717120" y="2260080"/>
            <a:ext cx="44640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SSO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26" name="그래픽 10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5"/>
              </a:ext>
            </a:extLst>
          </a:blip>
          <a:stretch/>
        </p:blipFill>
        <p:spPr>
          <a:xfrm>
            <a:off x="385200" y="2227680"/>
            <a:ext cx="286560" cy="286560"/>
          </a:xfrm>
          <a:prstGeom prst="rect">
            <a:avLst/>
          </a:prstGeom>
          <a:ln w="0">
            <a:noFill/>
          </a:ln>
        </p:spPr>
      </p:pic>
      <p:sp>
        <p:nvSpPr>
          <p:cNvPr id="127" name="TextBox 16"/>
          <p:cNvSpPr/>
          <p:nvPr/>
        </p:nvSpPr>
        <p:spPr>
          <a:xfrm>
            <a:off x="2170080" y="2072520"/>
            <a:ext cx="77688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G.Hub API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28" name="그래픽 11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7"/>
              </a:ext>
            </a:extLst>
          </a:blip>
          <a:stretch/>
        </p:blipFill>
        <p:spPr>
          <a:xfrm>
            <a:off x="1860480" y="2054520"/>
            <a:ext cx="286560" cy="286560"/>
          </a:xfrm>
          <a:prstGeom prst="rect">
            <a:avLst/>
          </a:prstGeom>
          <a:ln w="0">
            <a:noFill/>
          </a:ln>
        </p:spPr>
      </p:pic>
      <p:pic>
        <p:nvPicPr>
          <p:cNvPr id="129" name="그림 2"/>
          <p:cNvPicPr/>
          <p:nvPr/>
        </p:nvPicPr>
        <p:blipFill>
          <a:blip r:embed="rId8"/>
          <a:stretch/>
        </p:blipFill>
        <p:spPr>
          <a:xfrm>
            <a:off x="2717640" y="986400"/>
            <a:ext cx="466560" cy="466560"/>
          </a:xfrm>
          <a:prstGeom prst="rect">
            <a:avLst/>
          </a:prstGeom>
          <a:ln w="0">
            <a:noFill/>
          </a:ln>
        </p:spPr>
      </p:pic>
      <p:cxnSp>
        <p:nvCxnSpPr>
          <p:cNvPr id="130" name="직선 연결선[R] 9"/>
          <p:cNvCxnSpPr>
            <a:stCxn id="121" idx="2"/>
            <a:endCxn id="131" idx="0"/>
          </p:cNvCxnSpPr>
          <p:nvPr/>
        </p:nvCxnSpPr>
        <p:spPr>
          <a:xfrm rot="16200000" flipH="1">
            <a:off x="3543480" y="1107720"/>
            <a:ext cx="622440" cy="1432440"/>
          </a:xfrm>
          <a:prstGeom prst="bentConnector3">
            <a:avLst>
              <a:gd name="adj1" fmla="val 50000"/>
            </a:avLst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sp>
        <p:nvSpPr>
          <p:cNvPr id="131" name="TextBox 17"/>
          <p:cNvSpPr/>
          <p:nvPr/>
        </p:nvSpPr>
        <p:spPr>
          <a:xfrm>
            <a:off x="4341240" y="2134800"/>
            <a:ext cx="4590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9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Local</a:t>
            </a:r>
            <a:endParaRPr lang="en-US" sz="900" b="0" strike="noStrike" spc="-1">
              <a:solidFill>
                <a:srgbClr val="000000"/>
              </a:solidFill>
              <a:latin typeface="Noto Sans CJK KR"/>
            </a:endParaRPr>
          </a:p>
          <a:p>
            <a:pPr algn="ctr" defTabSz="457200">
              <a:lnSpc>
                <a:spcPct val="100000"/>
              </a:lnSpc>
            </a:pPr>
            <a:r>
              <a:rPr lang="en-US" sz="9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proxy</a:t>
            </a:r>
            <a:endParaRPr lang="en-US" sz="9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32" name="그림 3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0"/>
              </a:ext>
            </a:extLst>
          </a:blip>
          <a:stretch/>
        </p:blipFill>
        <p:spPr>
          <a:xfrm>
            <a:off x="3928680" y="2122200"/>
            <a:ext cx="398520" cy="392040"/>
          </a:xfrm>
          <a:prstGeom prst="rect">
            <a:avLst/>
          </a:prstGeom>
          <a:ln w="0">
            <a:noFill/>
          </a:ln>
        </p:spPr>
      </p:pic>
      <p:sp>
        <p:nvSpPr>
          <p:cNvPr id="133" name="직사각형 11"/>
          <p:cNvSpPr/>
          <p:nvPr/>
        </p:nvSpPr>
        <p:spPr>
          <a:xfrm>
            <a:off x="6181920" y="928800"/>
            <a:ext cx="5614560" cy="598320"/>
          </a:xfrm>
          <a:prstGeom prst="rect">
            <a:avLst/>
          </a:prstGeom>
          <a:noFill/>
          <a:ln>
            <a:solidFill>
              <a:srgbClr val="555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34" name="TextBox 18"/>
          <p:cNvSpPr/>
          <p:nvPr/>
        </p:nvSpPr>
        <p:spPr>
          <a:xfrm>
            <a:off x="6492960" y="935280"/>
            <a:ext cx="85356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On-Premise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35" name="TextBox 19"/>
          <p:cNvSpPr/>
          <p:nvPr/>
        </p:nvSpPr>
        <p:spPr>
          <a:xfrm>
            <a:off x="9045720" y="1091160"/>
            <a:ext cx="50292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9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Admin</a:t>
            </a:r>
            <a:endParaRPr lang="en-US" sz="9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36" name="그래픽 14"/>
          <p:cNvPicPr/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2"/>
              </a:ext>
            </a:extLst>
          </a:blip>
          <a:stretch/>
        </p:blipFill>
        <p:spPr>
          <a:xfrm>
            <a:off x="6175440" y="932400"/>
            <a:ext cx="286560" cy="286560"/>
          </a:xfrm>
          <a:prstGeom prst="rect">
            <a:avLst/>
          </a:prstGeom>
          <a:ln w="0">
            <a:noFill/>
          </a:ln>
        </p:spPr>
      </p:pic>
      <p:pic>
        <p:nvPicPr>
          <p:cNvPr id="137" name="그림 4"/>
          <p:cNvPicPr/>
          <p:nvPr/>
        </p:nvPicPr>
        <p:blipFill>
          <a:blip r:embed="rId13"/>
          <a:stretch/>
        </p:blipFill>
        <p:spPr>
          <a:xfrm>
            <a:off x="8622360" y="972720"/>
            <a:ext cx="466560" cy="466560"/>
          </a:xfrm>
          <a:prstGeom prst="rect">
            <a:avLst/>
          </a:prstGeom>
          <a:ln w="0">
            <a:noFill/>
          </a:ln>
        </p:spPr>
      </p:pic>
      <p:cxnSp>
        <p:nvCxnSpPr>
          <p:cNvPr id="138" name="직선 연결선[R] 11"/>
          <p:cNvCxnSpPr>
            <a:stCxn id="133" idx="2"/>
            <a:endCxn id="131" idx="0"/>
          </p:cNvCxnSpPr>
          <p:nvPr/>
        </p:nvCxnSpPr>
        <p:spPr>
          <a:xfrm rot="5400000">
            <a:off x="6476040" y="-378360"/>
            <a:ext cx="608040" cy="4419000"/>
          </a:xfrm>
          <a:prstGeom prst="bentConnector3">
            <a:avLst>
              <a:gd name="adj1" fmla="val 50059"/>
            </a:avLst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sp>
        <p:nvSpPr>
          <p:cNvPr id="139" name="직사각형 12"/>
          <p:cNvSpPr/>
          <p:nvPr/>
        </p:nvSpPr>
        <p:spPr>
          <a:xfrm>
            <a:off x="1858680" y="2057400"/>
            <a:ext cx="1798560" cy="3200040"/>
          </a:xfrm>
          <a:prstGeom prst="rect">
            <a:avLst/>
          </a:prstGeom>
          <a:noFill/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0" name="직사각형 14"/>
          <p:cNvSpPr/>
          <p:nvPr/>
        </p:nvSpPr>
        <p:spPr>
          <a:xfrm>
            <a:off x="1987560" y="3623400"/>
            <a:ext cx="1546920" cy="1447200"/>
          </a:xfrm>
          <a:prstGeom prst="rect">
            <a:avLst/>
          </a:prstGeom>
          <a:noFill/>
          <a:ln>
            <a:solidFill>
              <a:srgbClr val="125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1" name="TextBox 23"/>
          <p:cNvSpPr/>
          <p:nvPr/>
        </p:nvSpPr>
        <p:spPr>
          <a:xfrm>
            <a:off x="2287080" y="3645360"/>
            <a:ext cx="79848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PostgreSql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42" name="그래픽 20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5"/>
              </a:ext>
            </a:extLst>
          </a:blip>
          <a:stretch/>
        </p:blipFill>
        <p:spPr>
          <a:xfrm>
            <a:off x="2328480" y="4106520"/>
            <a:ext cx="322560" cy="322560"/>
          </a:xfrm>
          <a:prstGeom prst="rect">
            <a:avLst/>
          </a:prstGeom>
          <a:ln w="0">
            <a:noFill/>
          </a:ln>
        </p:spPr>
      </p:pic>
      <p:pic>
        <p:nvPicPr>
          <p:cNvPr id="143" name="그래픽 21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6"/>
              </a:ext>
            </a:extLst>
          </a:blip>
          <a:stretch/>
        </p:blipFill>
        <p:spPr>
          <a:xfrm>
            <a:off x="2880720" y="4550760"/>
            <a:ext cx="322560" cy="322560"/>
          </a:xfrm>
          <a:prstGeom prst="rect">
            <a:avLst/>
          </a:prstGeom>
          <a:ln w="0">
            <a:noFill/>
          </a:ln>
        </p:spPr>
      </p:pic>
      <p:pic>
        <p:nvPicPr>
          <p:cNvPr id="144" name="그래픽 22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18"/>
              </a:ext>
            </a:extLst>
          </a:blip>
          <a:stretch/>
        </p:blipFill>
        <p:spPr>
          <a:xfrm>
            <a:off x="2328480" y="4550760"/>
            <a:ext cx="322560" cy="322560"/>
          </a:xfrm>
          <a:prstGeom prst="rect">
            <a:avLst/>
          </a:prstGeom>
          <a:ln w="0">
            <a:noFill/>
          </a:ln>
        </p:spPr>
      </p:pic>
      <p:pic>
        <p:nvPicPr>
          <p:cNvPr id="145" name="그래픽 25"/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20"/>
              </a:ext>
            </a:extLst>
          </a:blip>
          <a:stretch/>
        </p:blipFill>
        <p:spPr>
          <a:xfrm>
            <a:off x="2880720" y="4104000"/>
            <a:ext cx="322560" cy="322560"/>
          </a:xfrm>
          <a:prstGeom prst="rect">
            <a:avLst/>
          </a:prstGeom>
          <a:ln w="0">
            <a:noFill/>
          </a:ln>
        </p:spPr>
      </p:pic>
      <p:pic>
        <p:nvPicPr>
          <p:cNvPr id="146" name="Image 17" descr=" "/>
          <p:cNvPicPr/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22"/>
              </a:ext>
            </a:extLst>
          </a:blip>
          <a:stretch/>
        </p:blipFill>
        <p:spPr>
          <a:xfrm>
            <a:off x="1987560" y="3619800"/>
            <a:ext cx="308880" cy="308520"/>
          </a:xfrm>
          <a:prstGeom prst="rect">
            <a:avLst/>
          </a:prstGeom>
          <a:ln w="0">
            <a:noFill/>
          </a:ln>
        </p:spPr>
      </p:pic>
      <p:sp>
        <p:nvSpPr>
          <p:cNvPr id="147" name="직사각형 10"/>
          <p:cNvSpPr/>
          <p:nvPr/>
        </p:nvSpPr>
        <p:spPr>
          <a:xfrm>
            <a:off x="1999800" y="2745000"/>
            <a:ext cx="1517400" cy="455040"/>
          </a:xfrm>
          <a:prstGeom prst="rect">
            <a:avLst/>
          </a:prstGeom>
          <a:noFill/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48" name="TextBox 11"/>
          <p:cNvSpPr/>
          <p:nvPr/>
        </p:nvSpPr>
        <p:spPr>
          <a:xfrm>
            <a:off x="2314080" y="2760120"/>
            <a:ext cx="522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AUTH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49" name="그래픽 12"/>
          <p:cNvPicPr/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24"/>
              </a:ext>
            </a:extLst>
          </a:blip>
          <a:stretch/>
        </p:blipFill>
        <p:spPr>
          <a:xfrm>
            <a:off x="1996560" y="2743200"/>
            <a:ext cx="303120" cy="303120"/>
          </a:xfrm>
          <a:prstGeom prst="rect">
            <a:avLst/>
          </a:prstGeom>
          <a:ln w="0">
            <a:noFill/>
          </a:ln>
        </p:spPr>
      </p:pic>
      <p:cxnSp>
        <p:nvCxnSpPr>
          <p:cNvPr id="150" name="직선 연결선[R] 10"/>
          <p:cNvCxnSpPr>
            <a:stCxn id="131" idx="2"/>
            <a:endCxn id="147" idx="3"/>
          </p:cNvCxnSpPr>
          <p:nvPr/>
        </p:nvCxnSpPr>
        <p:spPr>
          <a:xfrm rot="5400000">
            <a:off x="3807360" y="2209320"/>
            <a:ext cx="473400" cy="1053720"/>
          </a:xfrm>
          <a:prstGeom prst="bentConnector2">
            <a:avLst/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cxnSp>
        <p:nvCxnSpPr>
          <p:cNvPr id="151" name="직선 연결선[R] 12"/>
          <p:cNvCxnSpPr>
            <a:stCxn id="147" idx="2"/>
            <a:endCxn id="140" idx="0"/>
          </p:cNvCxnSpPr>
          <p:nvPr/>
        </p:nvCxnSpPr>
        <p:spPr>
          <a:xfrm>
            <a:off x="2758320" y="3200040"/>
            <a:ext cx="2880" cy="423720"/>
          </a:xfrm>
          <a:prstGeom prst="straightConnector1">
            <a:avLst/>
          </a:prstGeom>
          <a:ln w="12700">
            <a:solidFill>
              <a:srgbClr val="333333"/>
            </a:solidFill>
            <a:round/>
          </a:ln>
        </p:spPr>
      </p:cxnSp>
      <p:cxnSp>
        <p:nvCxnSpPr>
          <p:cNvPr id="152" name="직선 연결선[R] 13"/>
          <p:cNvCxnSpPr>
            <a:stCxn id="147" idx="0"/>
            <a:endCxn id="125" idx="3"/>
          </p:cNvCxnSpPr>
          <p:nvPr/>
        </p:nvCxnSpPr>
        <p:spPr>
          <a:xfrm rot="16200000" flipV="1">
            <a:off x="1779120" y="1765440"/>
            <a:ext cx="364320" cy="1595160"/>
          </a:xfrm>
          <a:prstGeom prst="bentConnector2">
            <a:avLst/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cxnSp>
        <p:nvCxnSpPr>
          <p:cNvPr id="153" name="직선 연결선[R] 14"/>
          <p:cNvCxnSpPr>
            <a:stCxn id="147" idx="0"/>
            <a:endCxn id="120" idx="3"/>
          </p:cNvCxnSpPr>
          <p:nvPr/>
        </p:nvCxnSpPr>
        <p:spPr>
          <a:xfrm rot="16200000" flipV="1">
            <a:off x="1607760" y="1594080"/>
            <a:ext cx="753840" cy="1548000"/>
          </a:xfrm>
          <a:prstGeom prst="bentConnector2">
            <a:avLst/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 40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3.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사용자 관리 및 인증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55" name="Text 41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56" name="TextBox 140"/>
          <p:cNvSpPr/>
          <p:nvPr/>
        </p:nvSpPr>
        <p:spPr>
          <a:xfrm>
            <a:off x="5486400" y="3429000"/>
            <a:ext cx="1599840" cy="1873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개인별 계정 로그인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비밀번호 변경</a:t>
            </a: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찾기 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권한 관리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권한 그룹 관리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 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일반 사용자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</a:rPr>
              <a:t>  </a:t>
            </a:r>
            <a:r>
              <a:rPr lang="zh-CN" sz="1200" b="0" strike="noStrike" spc="-1">
                <a:solidFill>
                  <a:srgbClr val="000000"/>
                </a:solidFill>
                <a:latin typeface="Arial"/>
              </a:rPr>
              <a:t>관리자</a:t>
            </a:r>
            <a:endParaRPr lang="en-US" sz="12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57" name="직사각형 13"/>
          <p:cNvSpPr/>
          <p:nvPr/>
        </p:nvSpPr>
        <p:spPr>
          <a:xfrm>
            <a:off x="331200" y="914400"/>
            <a:ext cx="1040040" cy="598320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8" name="TextBox 20"/>
          <p:cNvSpPr/>
          <p:nvPr/>
        </p:nvSpPr>
        <p:spPr>
          <a:xfrm>
            <a:off x="919440" y="1215000"/>
            <a:ext cx="477360" cy="22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 defTabSz="457200">
              <a:lnSpc>
                <a:spcPct val="100000"/>
              </a:lnSpc>
            </a:pPr>
            <a:r>
              <a:rPr lang="en-US" sz="9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Users</a:t>
            </a:r>
            <a:endParaRPr lang="en-US" sz="9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59" name="TextBox 22"/>
          <p:cNvSpPr/>
          <p:nvPr/>
        </p:nvSpPr>
        <p:spPr>
          <a:xfrm>
            <a:off x="5706000" y="2148480"/>
            <a:ext cx="77688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G.Hub API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60" name="그래픽 16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3"/>
              </a:ext>
            </a:extLst>
          </a:blip>
          <a:stretch/>
        </p:blipFill>
        <p:spPr>
          <a:xfrm>
            <a:off x="5396400" y="2130480"/>
            <a:ext cx="286560" cy="286560"/>
          </a:xfrm>
          <a:prstGeom prst="rect">
            <a:avLst/>
          </a:prstGeom>
          <a:ln w="0">
            <a:noFill/>
          </a:ln>
        </p:spPr>
      </p:pic>
      <p:pic>
        <p:nvPicPr>
          <p:cNvPr id="161" name="그림 6"/>
          <p:cNvPicPr/>
          <p:nvPr/>
        </p:nvPicPr>
        <p:blipFill>
          <a:blip r:embed="rId4"/>
          <a:stretch/>
        </p:blipFill>
        <p:spPr>
          <a:xfrm>
            <a:off x="413640" y="986400"/>
            <a:ext cx="466560" cy="466560"/>
          </a:xfrm>
          <a:prstGeom prst="rect">
            <a:avLst/>
          </a:prstGeom>
          <a:ln w="0">
            <a:noFill/>
          </a:ln>
        </p:spPr>
      </p:pic>
      <p:cxnSp>
        <p:nvCxnSpPr>
          <p:cNvPr id="162" name="직선 연결선[R] 15"/>
          <p:cNvCxnSpPr>
            <a:stCxn id="157" idx="2"/>
          </p:cNvCxnSpPr>
          <p:nvPr/>
        </p:nvCxnSpPr>
        <p:spPr>
          <a:xfrm rot="16200000" flipH="1">
            <a:off x="838080" y="1525680"/>
            <a:ext cx="545400" cy="519480"/>
          </a:xfrm>
          <a:prstGeom prst="bentConnector3">
            <a:avLst>
              <a:gd name="adj1" fmla="val 50000"/>
            </a:avLst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cxnSp>
        <p:nvCxnSpPr>
          <p:cNvPr id="163" name="직선 연결선[R] 16"/>
          <p:cNvCxnSpPr>
            <a:stCxn id="157" idx="2"/>
          </p:cNvCxnSpPr>
          <p:nvPr/>
        </p:nvCxnSpPr>
        <p:spPr>
          <a:xfrm rot="16200000" flipH="1">
            <a:off x="1914120" y="449640"/>
            <a:ext cx="567000" cy="2693160"/>
          </a:xfrm>
          <a:prstGeom prst="bentConnector3">
            <a:avLst>
              <a:gd name="adj1" fmla="val 50000"/>
            </a:avLst>
          </a:prstGeom>
          <a:ln w="12700">
            <a:solidFill>
              <a:srgbClr val="555555"/>
            </a:solidFill>
            <a:round/>
            <a:tailEnd type="triangle" w="med" len="med"/>
          </a:ln>
        </p:spPr>
      </p:cxnSp>
      <p:sp>
        <p:nvSpPr>
          <p:cNvPr id="164" name="직사각형 19"/>
          <p:cNvSpPr/>
          <p:nvPr/>
        </p:nvSpPr>
        <p:spPr>
          <a:xfrm>
            <a:off x="5394600" y="2133360"/>
            <a:ext cx="1798560" cy="3200040"/>
          </a:xfrm>
          <a:prstGeom prst="rect">
            <a:avLst/>
          </a:prstGeom>
          <a:noFill/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5" name="직사각형 22"/>
          <p:cNvSpPr/>
          <p:nvPr/>
        </p:nvSpPr>
        <p:spPr>
          <a:xfrm>
            <a:off x="5535720" y="2820960"/>
            <a:ext cx="1517400" cy="455040"/>
          </a:xfrm>
          <a:prstGeom prst="rect">
            <a:avLst/>
          </a:prstGeom>
          <a:noFill/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horzOverflow="overflow" lIns="68400" tIns="34200" rIns="68400" bIns="34200" numCol="1" spcCol="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01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66" name="TextBox 29"/>
          <p:cNvSpPr/>
          <p:nvPr/>
        </p:nvSpPr>
        <p:spPr>
          <a:xfrm>
            <a:off x="5850000" y="2836080"/>
            <a:ext cx="522720" cy="2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1000" b="0" strike="noStrike" spc="-1">
                <a:solidFill>
                  <a:srgbClr val="222222"/>
                </a:solidFill>
                <a:latin typeface="Arial"/>
                <a:ea typeface="Pretendard Medium"/>
              </a:rPr>
              <a:t>AUTH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pic>
        <p:nvPicPr>
          <p:cNvPr id="167" name="그래픽 32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:mc="http://schemas.openxmlformats.org/markup-compatibility/2006" xmlns:p15="http://schemas.microsoft.com/office/powerpoint/2012/main" xmlns:p14="http://schemas.microsoft.com/office/powerpoint/2010/main" xmlns="" r:embed="rId6"/>
              </a:ext>
            </a:extLst>
          </a:blip>
          <a:stretch/>
        </p:blipFill>
        <p:spPr>
          <a:xfrm>
            <a:off x="5532480" y="2819160"/>
            <a:ext cx="303120" cy="303120"/>
          </a:xfrm>
          <a:prstGeom prst="rect">
            <a:avLst/>
          </a:prstGeom>
          <a:ln w="0">
            <a:noFill/>
          </a:ln>
        </p:spPr>
      </p:pic>
      <p:pic>
        <p:nvPicPr>
          <p:cNvPr id="168" name="그림 154"/>
          <p:cNvPicPr/>
          <p:nvPr/>
        </p:nvPicPr>
        <p:blipFill>
          <a:blip r:embed="rId7"/>
          <a:stretch/>
        </p:blipFill>
        <p:spPr>
          <a:xfrm>
            <a:off x="386280" y="2057400"/>
            <a:ext cx="1966680" cy="3428640"/>
          </a:xfrm>
          <a:prstGeom prst="rect">
            <a:avLst/>
          </a:prstGeom>
          <a:ln w="0">
            <a:noFill/>
          </a:ln>
        </p:spPr>
      </p:pic>
      <p:pic>
        <p:nvPicPr>
          <p:cNvPr id="169" name="그림 155"/>
          <p:cNvPicPr/>
          <p:nvPr/>
        </p:nvPicPr>
        <p:blipFill>
          <a:blip r:embed="rId8"/>
          <a:stretch/>
        </p:blipFill>
        <p:spPr>
          <a:xfrm>
            <a:off x="2486160" y="2079360"/>
            <a:ext cx="2114280" cy="3406680"/>
          </a:xfrm>
          <a:prstGeom prst="rect">
            <a:avLst/>
          </a:prstGeom>
          <a:ln w="0">
            <a:noFill/>
          </a:ln>
        </p:spPr>
      </p:pic>
      <p:pic>
        <p:nvPicPr>
          <p:cNvPr id="170" name="그림 156"/>
          <p:cNvPicPr/>
          <p:nvPr/>
        </p:nvPicPr>
        <p:blipFill>
          <a:blip r:embed="rId9"/>
          <a:stretch/>
        </p:blipFill>
        <p:spPr>
          <a:xfrm>
            <a:off x="7887960" y="2171880"/>
            <a:ext cx="3084480" cy="3332520"/>
          </a:xfrm>
          <a:prstGeom prst="rect">
            <a:avLst/>
          </a:prstGeom>
          <a:ln w="0">
            <a:noFill/>
          </a:ln>
        </p:spPr>
      </p:pic>
      <p:cxnSp>
        <p:nvCxnSpPr>
          <p:cNvPr id="171" name="직선 연결선[R] 17"/>
          <p:cNvCxnSpPr>
            <a:stCxn id="164" idx="1"/>
            <a:endCxn id="168" idx="2"/>
          </p:cNvCxnSpPr>
          <p:nvPr/>
        </p:nvCxnSpPr>
        <p:spPr>
          <a:xfrm rot="10800000" flipV="1">
            <a:off x="1369080" y="3732840"/>
            <a:ext cx="4025520" cy="1753200"/>
          </a:xfrm>
          <a:prstGeom prst="bentConnector4">
            <a:avLst>
              <a:gd name="adj1" fmla="val 9068"/>
              <a:gd name="adj2" fmla="val 321708"/>
            </a:avLst>
          </a:prstGeom>
          <a:ln w="29160">
            <a:solidFill>
              <a:srgbClr val="09C72C"/>
            </a:solidFill>
            <a:round/>
            <a:headEnd type="triangle" w="med" len="med"/>
          </a:ln>
        </p:spPr>
      </p:cxnSp>
      <p:cxnSp>
        <p:nvCxnSpPr>
          <p:cNvPr id="172" name="직선 연결선[R] 23"/>
          <p:cNvCxnSpPr>
            <a:stCxn id="170" idx="1"/>
            <a:endCxn id="164" idx="3"/>
          </p:cNvCxnSpPr>
          <p:nvPr/>
        </p:nvCxnSpPr>
        <p:spPr>
          <a:xfrm rot="10800000">
            <a:off x="7193160" y="3732840"/>
            <a:ext cx="695160" cy="105120"/>
          </a:xfrm>
          <a:prstGeom prst="bentConnector3">
            <a:avLst>
              <a:gd name="adj1" fmla="val 49948"/>
            </a:avLst>
          </a:prstGeom>
          <a:ln w="29160">
            <a:solidFill>
              <a:srgbClr val="09C72C"/>
            </a:solidFill>
            <a:round/>
            <a:head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 26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앱 구성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74" name="Text 27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75" name="TextBox 161"/>
          <p:cNvSpPr/>
          <p:nvPr/>
        </p:nvSpPr>
        <p:spPr>
          <a:xfrm>
            <a:off x="457200" y="1377720"/>
            <a:ext cx="5943240" cy="38171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생일자 관리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SC"/>
              </a:rPr>
              <a:t>( Present Day )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식단 안내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식단 의견 커뮤니티 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날씨 정보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사내 시스템 허브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SC"/>
              </a:rPr>
              <a:t>( Connect Hub )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en-US" sz="1800" b="0" strike="noStrike" spc="-1" dirty="0">
                <a:solidFill>
                  <a:srgbClr val="000000"/>
                </a:solidFill>
                <a:latin typeface="Noto Sans CJK SC"/>
              </a:rPr>
              <a:t>My SFM ( Safety Feedback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Noto Sans CJK SC"/>
              </a:rPr>
              <a:t>Meaurement</a:t>
            </a:r>
            <a:r>
              <a:rPr lang="en-US" sz="1800" b="0" strike="noStrike" spc="-1" dirty="0">
                <a:solidFill>
                  <a:srgbClr val="000000"/>
                </a:solidFill>
                <a:latin typeface="Noto Sans CJK SC"/>
              </a:rPr>
              <a:t> )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안전기준정보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안전스티커 발부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안전위반 모니터링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환경설정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프로필 관리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lang="zh-CN" sz="1800" b="0" strike="noStrike" spc="-1" dirty="0">
                <a:solidFill>
                  <a:srgbClr val="000000"/>
                </a:solidFill>
                <a:latin typeface="Noto Sans CJK SC"/>
              </a:rPr>
              <a:t>기준관리</a:t>
            </a:r>
            <a:endParaRPr lang="en-US" sz="1800" b="0" strike="noStrike" spc="-1" dirty="0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 24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4.1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생일자 관리 </a:t>
            </a: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( Present Day )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77" name="Text 25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78" name="TextBox 164"/>
          <p:cNvSpPr/>
          <p:nvPr/>
        </p:nvSpPr>
        <p:spPr>
          <a:xfrm>
            <a:off x="457200" y="1371600"/>
            <a:ext cx="11201040" cy="457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생일자 관리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당일 생일자 목록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주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월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생일자  확인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생일 알림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(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메일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앱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,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사내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agent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연동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 44"/>
          <p:cNvSpPr/>
          <p:nvPr/>
        </p:nvSpPr>
        <p:spPr>
          <a:xfrm>
            <a:off x="380880" y="511560"/>
            <a:ext cx="5810760" cy="303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800"/>
              </a:lnSpc>
            </a:pPr>
            <a:r>
              <a:rPr lang="en-US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4.2 </a:t>
            </a:r>
            <a:r>
              <a:rPr lang="zh-CN" sz="2000" b="1" strike="noStrike" spc="-18">
                <a:solidFill>
                  <a:srgbClr val="222222"/>
                </a:solidFill>
                <a:latin typeface="Arial"/>
                <a:ea typeface="Arial Bold"/>
              </a:rPr>
              <a:t>식단 안내</a:t>
            </a:r>
            <a:endParaRPr lang="en-US" sz="2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80" name="Text 45"/>
          <p:cNvSpPr/>
          <p:nvPr/>
        </p:nvSpPr>
        <p:spPr>
          <a:xfrm>
            <a:off x="380880" y="273240"/>
            <a:ext cx="2764080" cy="230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457200">
              <a:lnSpc>
                <a:spcPts val="1500"/>
              </a:lnSpc>
            </a:pPr>
            <a:r>
              <a:rPr lang="zh-CN" sz="1000" b="0" strike="noStrike" spc="-12">
                <a:solidFill>
                  <a:srgbClr val="BBBBBB"/>
                </a:solidFill>
                <a:latin typeface="Arial Bold"/>
                <a:ea typeface="Arial Bold"/>
              </a:rPr>
              <a:t>서비스 구성도</a:t>
            </a:r>
            <a:endParaRPr lang="en-US" sz="1000" b="0" strike="noStrike" spc="-1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81" name="TextBox 167"/>
          <p:cNvSpPr/>
          <p:nvPr/>
        </p:nvSpPr>
        <p:spPr>
          <a:xfrm>
            <a:off x="685800" y="1371600"/>
            <a:ext cx="8472240" cy="359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식단 관리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식단 정보 제공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식단 별 의견 게시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식단 별 의견 모니터링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( </a:t>
            </a: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평가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)</a:t>
            </a: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Noto Sans CJK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</a:majorFont>
      <a:minorFont>
        <a:latin typeface="Franklin Gothic Book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</a:majorFont>
      <a:minorFont>
        <a:latin typeface="Franklin Gothic Book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</a:majorFont>
      <a:minorFont>
        <a:latin typeface="Franklin Gothic Book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</a:majorFont>
      <a:minorFont>
        <a:latin typeface="Franklin Gothic Book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</a:majorFont>
      <a:minorFont>
        <a:latin typeface="Franklin Gothic Book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</a:majorFont>
      <a:minorFont>
        <a:latin typeface="Franklin Gothic Book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</a:majorFont>
      <a:minorFont>
        <a:latin typeface="Franklin Gothic Book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</a:majorFont>
      <a:minorFont>
        <a:latin typeface="Franklin Gothic Book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</a:majorFont>
      <a:minorFont>
        <a:latin typeface="Franklin Gothic Book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{83EEA7F2-A870-4ADB-A399-2A761C576A51}tf22712842_win32</Template>
  <TotalTime>628</TotalTime>
  <Words>1616</Words>
  <Application>Microsoft Office PowerPoint</Application>
  <PresentationFormat>와이드스크린</PresentationFormat>
  <Paragraphs>214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14</vt:i4>
      </vt:variant>
      <vt:variant>
        <vt:lpstr>슬라이드 제목</vt:lpstr>
      </vt:variant>
      <vt:variant>
        <vt:i4>23</vt:i4>
      </vt:variant>
    </vt:vector>
  </HeadingPairs>
  <TitlesOfParts>
    <vt:vector size="57" baseType="lpstr">
      <vt:lpstr>Arial Regular</vt:lpstr>
      <vt:lpstr>DejaVu Sans</vt:lpstr>
      <vt:lpstr>Franklin Gothic Book</vt:lpstr>
      <vt:lpstr>HY견고딕</vt:lpstr>
      <vt:lpstr>HY헤드라인M</vt:lpstr>
      <vt:lpstr>Noto Sans CJK KR</vt:lpstr>
      <vt:lpstr>Noto Sans CJK SC</vt:lpstr>
      <vt:lpstr>Noto Serif CJK KR</vt:lpstr>
      <vt:lpstr>OpenSymbol</vt:lpstr>
      <vt:lpstr>Pretendard Medium</vt:lpstr>
      <vt:lpstr>Rix모던고딕 M</vt:lpstr>
      <vt:lpstr>ヒラギノ角ゴ ProN W3</vt:lpstr>
      <vt:lpstr>굴림</vt:lpstr>
      <vt:lpstr>맑은 고딕</vt:lpstr>
      <vt:lpstr>Arial</vt:lpstr>
      <vt:lpstr>Arial Bold</vt:lpstr>
      <vt:lpstr>Calibri</vt:lpstr>
      <vt:lpstr>Symbol</vt:lpstr>
      <vt:lpstr>Times New Roman</vt:lpstr>
      <vt:lpstr>Wingdings</vt:lpstr>
      <vt:lpstr>1_RetrospectVTI</vt:lpstr>
      <vt:lpstr>1_RetrospectVTI</vt:lpstr>
      <vt:lpstr>1_RetrospectVTI</vt:lpstr>
      <vt:lpstr>1_RetrospectVTI</vt:lpstr>
      <vt:lpstr>1_RetrospectVTI</vt:lpstr>
      <vt:lpstr>1_RetrospectVTI</vt:lpstr>
      <vt:lpstr>1_RetrospectVTI</vt:lpstr>
      <vt:lpstr>1_RetrospectVTI</vt:lpstr>
      <vt:lpstr>1_RetrospectVTI</vt:lpstr>
      <vt:lpstr>Office Theme</vt:lpstr>
      <vt:lpstr>Default Design</vt:lpstr>
      <vt:lpstr>Office Theme</vt:lpstr>
      <vt:lpstr>Office Theme</vt:lpstr>
      <vt:lpstr>Office Theme</vt:lpstr>
      <vt:lpstr>SK gas G.Hub 개발 제안서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한주 유틸리티 UMS 시스템 고도화</dc:title>
  <dc:subject/>
  <dc:creator>MIT_6</dc:creator>
  <dc:description/>
  <cp:lastModifiedBy>quri</cp:lastModifiedBy>
  <cp:revision>51</cp:revision>
  <dcterms:created xsi:type="dcterms:W3CDTF">2025-01-23T01:15:20Z</dcterms:created>
  <dcterms:modified xsi:type="dcterms:W3CDTF">2025-12-27T03:25:30Z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</vt:i4>
  </property>
  <property fmtid="{D5CDD505-2E9C-101B-9397-08002B2CF9AE}" pid="4" name="PresentationFormat">
    <vt:lpwstr>와이드스크린</vt:lpwstr>
  </property>
  <property fmtid="{D5CDD505-2E9C-101B-9397-08002B2CF9AE}" pid="5" name="Slides">
    <vt:i4>20</vt:i4>
  </property>
</Properties>
</file>